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804" r:id="rId2"/>
    <p:sldId id="800" r:id="rId3"/>
    <p:sldId id="257" r:id="rId4"/>
    <p:sldId id="801" r:id="rId5"/>
    <p:sldId id="812" r:id="rId6"/>
    <p:sldId id="832" r:id="rId7"/>
    <p:sldId id="833" r:id="rId8"/>
    <p:sldId id="834" r:id="rId9"/>
    <p:sldId id="835" r:id="rId10"/>
    <p:sldId id="842" r:id="rId11"/>
    <p:sldId id="836" r:id="rId12"/>
    <p:sldId id="269" r:id="rId13"/>
    <p:sldId id="270" r:id="rId14"/>
    <p:sldId id="271" r:id="rId15"/>
    <p:sldId id="272" r:id="rId16"/>
    <p:sldId id="273" r:id="rId17"/>
    <p:sldId id="825" r:id="rId18"/>
    <p:sldId id="841" r:id="rId19"/>
    <p:sldId id="259" r:id="rId20"/>
    <p:sldId id="820" r:id="rId21"/>
    <p:sldId id="821" r:id="rId22"/>
    <p:sldId id="901" r:id="rId23"/>
    <p:sldId id="903" r:id="rId24"/>
    <p:sldId id="904" r:id="rId25"/>
    <p:sldId id="843" r:id="rId26"/>
    <p:sldId id="900" r:id="rId27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EBF66-0264-4A08-AF4A-6B78CB0176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7AB406-F804-463C-93B0-93711B491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97D71-E90E-4CB7-BC3A-E488A71D0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62AA-8D8B-46FD-B635-D8311B24658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8B69F-BD97-4A71-AE79-8F337925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374154-927F-42D3-9F12-626E05105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B66A-DD94-442F-BA0D-3A4A42C6D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480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03FD5-EE3E-4C16-957A-F64227A4D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54917-3D32-4BEA-85E1-304F27EF2C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568EFF-FF45-4186-AB3E-C79856CFA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62AA-8D8B-46FD-B635-D8311B24658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5C069-4136-4D5E-81D2-4F375724A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6CA25-1942-4855-8B04-7F32775D9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B66A-DD94-442F-BA0D-3A4A42C6D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098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52872-1801-4111-B403-020BA8C7F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51E97D-4161-4010-9973-A0FF12045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959619-04E3-4F36-B08B-687F5613A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62AA-8D8B-46FD-B635-D8311B24658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A7F36F-EB10-4139-ADE0-BA23AFC91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BAE916-AAD0-44D8-8187-F47A6A80E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B66A-DD94-442F-BA0D-3A4A42C6D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76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3259E-41B2-4E43-8640-D3F5D933C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25901-9FAB-4CB4-9B8C-9DC3405B2E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35DC99-422C-44F3-A81B-826D608A34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D021ED-34A8-442D-8CFC-ABA57AC8A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62AA-8D8B-46FD-B635-D8311B24658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D3945E-36BF-47EB-A98E-0145E99A9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FCFD0C-B916-48E6-8582-908726D94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B66A-DD94-442F-BA0D-3A4A42C6D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937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B3644-69D5-4F1E-AFC4-AD33BF115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FD6EDB-8168-413D-BDF5-7AFF271007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8EA5D7-B836-434C-AD5C-A0BCA632F4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49CC7E-5CEB-4678-BBDF-820508E5D0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18DA9C-1C78-4CF6-B538-61554CE55F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2B365F-4973-4810-89DE-73E60091E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62AA-8D8B-46FD-B635-D8311B24658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328526-63A1-4A4A-8308-6A4892A35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AADB8C-CA75-4CDC-8159-8FA8E84F8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B66A-DD94-442F-BA0D-3A4A42C6D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210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1407C-AD96-4D37-B55B-7BB1FCB31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22842B-9F87-477F-B9B7-9963F128D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62AA-8D8B-46FD-B635-D8311B24658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93F623-A27D-4CE5-ABB1-857443DBC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BCCF97-EC50-4B48-B064-7813CAFBC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B66A-DD94-442F-BA0D-3A4A42C6D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766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1BAAF5-C3BA-46C9-9A3A-45D15115B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62AA-8D8B-46FD-B635-D8311B24658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3C4874-7E77-408A-AE0C-8AB81A739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EF3485-ADFD-4329-A61F-27414160B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B66A-DD94-442F-BA0D-3A4A42C6D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972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F2D37-DD35-4AC6-9EE3-9C10A6BEA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D687A-C22E-4649-8051-1EB27FEC1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44E2EC-A50B-444E-8823-2636D893CE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8DC3CD-3F44-4745-8404-E879AC6D7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62AA-8D8B-46FD-B635-D8311B24658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4255B8-A6D0-4665-9318-899A32374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3732B2-7FE9-4611-A5AF-E847DBB31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B66A-DD94-442F-BA0D-3A4A42C6D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27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4C85A-B12E-47A7-8A7C-E1D5022F2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736896-6684-45CD-9B39-27CF04808A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8E70C-F353-4446-BC7A-5D8E4851A5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32E443-E4E6-4F20-94A6-3245132F7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62AA-8D8B-46FD-B635-D8311B24658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D16B6C-5848-46E1-A71F-158A8600F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FCDA0F-DA42-4690-8330-0E3F519C3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B66A-DD94-442F-BA0D-3A4A42C6D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146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2AC90-FCF0-4DE3-9C88-CAE3E0E9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259982-B8D6-41F8-B771-5520BBF1E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766A19-2E3E-49F2-9DDB-3340D6B3B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62AA-8D8B-46FD-B635-D8311B24658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1A6E11-D94B-47E7-A928-2EDC8837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F36C4-4BFA-4F1E-B650-1575F9F21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B66A-DD94-442F-BA0D-3A4A42C6D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454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C5352C-7699-40F7-A28C-2B461C24D7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FF715F-BBF3-4E76-B872-47E9D02A1B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C43D0D-03C3-410F-B18C-B1FE23659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62AA-8D8B-46FD-B635-D8311B24658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4C245-882E-4C63-B1F9-B6A8C18E1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8750CF-6362-44D2-BD1A-231F09E65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B66A-DD94-442F-BA0D-3A4A42C6D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73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F92A70-2196-4EEB-926C-F96B34E53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63939-ED70-4A4F-9050-4E39A47A6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F3C845-7297-4129-BF3D-187E6D9636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262AA-8D8B-46FD-B635-D8311B24658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724281-9895-4659-BF3D-405FB8645F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ED0B76-ADFB-45FF-B4E1-17A4DC9423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8B66A-DD94-442F-BA0D-3A4A42C6D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785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jpe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3.pn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jpe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10" Type="http://schemas.openxmlformats.org/officeDocument/2006/relationships/image" Target="../media/image3.pn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1.jpe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6.jpe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3.pn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3.png"/><Relationship Id="rId5" Type="http://schemas.openxmlformats.org/officeDocument/2006/relationships/image" Target="../media/image28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2.gif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.pn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3.pn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3.pn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3.png"/><Relationship Id="rId4" Type="http://schemas.openxmlformats.org/officeDocument/2006/relationships/image" Target="../media/image40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media" Target="../media/media19.wav"/><Relationship Id="rId7" Type="http://schemas.openxmlformats.org/officeDocument/2006/relationships/image" Target="../media/image3.png"/><Relationship Id="rId2" Type="http://schemas.openxmlformats.org/officeDocument/2006/relationships/video" Target="../media/media18.mp4"/><Relationship Id="rId1" Type="http://schemas.microsoft.com/office/2007/relationships/media" Target="../media/media18.mp4"/><Relationship Id="rId6" Type="http://schemas.openxmlformats.org/officeDocument/2006/relationships/image" Target="../media/image4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9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3.pn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hyperlink" Target="https://www.youtube.com/watch?v=UIr2R4V-w_w&amp;list=RDfMjzBLxPQOA&amp;index=1" TargetMode="Externa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hyperlink" Target="https://www.youtube.com/watch?v=WbdcIKdPObI" TargetMode="Externa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3">
            <a:extLst>
              <a:ext uri="{FF2B5EF4-FFF2-40B4-BE49-F238E27FC236}">
                <a16:creationId xmlns:a16="http://schemas.microsoft.com/office/drawing/2014/main" id="{4A6511DA-9755-4CC7-AF93-A6167C92D3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051" r="15109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8" name="Rectangle 9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BF1C38-D898-47BE-8E00-022B8F5A46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5247" y="2808697"/>
            <a:ext cx="4848445" cy="1517800"/>
          </a:xfrm>
        </p:spPr>
        <p:txBody>
          <a:bodyPr anchor="b">
            <a:normAutofit/>
          </a:bodyPr>
          <a:lstStyle/>
          <a:p>
            <a:pPr algn="l"/>
            <a:r>
              <a:rPr lang="zh-CN" altLang="en-US" sz="4800" dirty="0"/>
              <a:t>海南话</a:t>
            </a:r>
            <a:r>
              <a:rPr lang="en-US" altLang="zh-CN" sz="4800" dirty="0"/>
              <a:t>-</a:t>
            </a:r>
            <a:r>
              <a:rPr lang="zh-CN" altLang="en-US" sz="4800" dirty="0"/>
              <a:t>第</a:t>
            </a:r>
            <a:r>
              <a:rPr lang="en-US" altLang="zh-CN" sz="4800" dirty="0"/>
              <a:t>3</a:t>
            </a:r>
            <a:r>
              <a:rPr lang="zh-CN" altLang="en-US" sz="4800" dirty="0"/>
              <a:t>课</a:t>
            </a:r>
            <a:br>
              <a:rPr lang="en-US" altLang="zh-CN" sz="4800" dirty="0"/>
            </a:br>
            <a:r>
              <a:rPr lang="en-US" altLang="zh-CN" sz="4800" dirty="0"/>
              <a:t>Hainanese L3</a:t>
            </a:r>
            <a:endParaRPr lang="en-US" sz="4800" dirty="0"/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8AF3F6F-F853-4DB2-94F6-40077C9E46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750"/>
                </p14:media>
              </p:ext>
            </p:extLst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71212" y="472569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1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646964A-46EB-4475-B0F3-422492C4C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Colours</a:t>
            </a:r>
            <a:r>
              <a:rPr lang="en-US" altLang="zh-CN" dirty="0"/>
              <a:t>       </a:t>
            </a:r>
            <a:r>
              <a:rPr lang="zh-CN" altLang="en-US" dirty="0"/>
              <a:t>颜色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184D05-52CE-491D-9992-38C71D5B9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Red                </a:t>
            </a:r>
            <a:r>
              <a:rPr lang="zh-CN" altLang="en-US" sz="3600" dirty="0"/>
              <a:t>红       </a:t>
            </a:r>
            <a:r>
              <a:rPr lang="en-US" altLang="zh-CN" sz="3600" dirty="0"/>
              <a:t>[ang2]</a:t>
            </a:r>
            <a:r>
              <a:rPr lang="zh-CN" altLang="en-US" sz="3600" dirty="0"/>
              <a:t>                  </a:t>
            </a:r>
            <a:endParaRPr lang="en-US" sz="3600" dirty="0"/>
          </a:p>
          <a:p>
            <a:r>
              <a:rPr lang="en-US" sz="3600" dirty="0"/>
              <a:t>Yellow            </a:t>
            </a:r>
            <a:r>
              <a:rPr lang="zh-CN" altLang="en-US" sz="3600" dirty="0"/>
              <a:t>黄      </a:t>
            </a:r>
            <a:r>
              <a:rPr lang="en-US" altLang="zh-CN" sz="3600" dirty="0"/>
              <a:t>[ui2]</a:t>
            </a:r>
            <a:endParaRPr lang="en-US" sz="3600" dirty="0"/>
          </a:p>
          <a:p>
            <a:r>
              <a:rPr lang="en-US" sz="3600" dirty="0"/>
              <a:t>Green             </a:t>
            </a:r>
            <a:r>
              <a:rPr lang="zh-CN" altLang="en-US" sz="3600" dirty="0"/>
              <a:t>绿      </a:t>
            </a:r>
            <a:r>
              <a:rPr lang="en-US" altLang="zh-CN" sz="3600" dirty="0"/>
              <a:t>[liag8]</a:t>
            </a:r>
          </a:p>
          <a:p>
            <a:r>
              <a:rPr lang="en-US" sz="3600" dirty="0"/>
              <a:t>Black              </a:t>
            </a:r>
            <a:r>
              <a:rPr lang="zh-CN" altLang="en-US" sz="3600" dirty="0"/>
              <a:t>黒       </a:t>
            </a:r>
            <a:r>
              <a:rPr lang="en-US" altLang="zh-CN" sz="3600" dirty="0"/>
              <a:t>[ou1]</a:t>
            </a:r>
            <a:endParaRPr lang="en-US" sz="3600" dirty="0"/>
          </a:p>
          <a:p>
            <a:r>
              <a:rPr lang="en-US" sz="3600" dirty="0"/>
              <a:t>White            </a:t>
            </a:r>
            <a:r>
              <a:rPr lang="zh-CN" altLang="en-US" sz="3600" dirty="0"/>
              <a:t>白        </a:t>
            </a:r>
            <a:r>
              <a:rPr lang="en-US" altLang="zh-CN" sz="3600" dirty="0"/>
              <a:t>[be5]</a:t>
            </a:r>
            <a:endParaRPr lang="en-US" sz="3600" dirty="0"/>
          </a:p>
          <a:p>
            <a:r>
              <a:rPr lang="en-US" sz="3600" dirty="0"/>
              <a:t>Blue                </a:t>
            </a:r>
            <a:r>
              <a:rPr lang="zh-CN" altLang="en-US" sz="3600" dirty="0"/>
              <a:t>蓝       </a:t>
            </a:r>
            <a:r>
              <a:rPr lang="en-US" altLang="zh-CN" sz="3600" dirty="0"/>
              <a:t>[lam2]</a:t>
            </a:r>
            <a:endParaRPr lang="en-US" sz="3600" dirty="0"/>
          </a:p>
          <a:p>
            <a:r>
              <a:rPr lang="en-US" sz="3600" dirty="0"/>
              <a:t>Brown            </a:t>
            </a:r>
            <a:r>
              <a:rPr lang="zh-CN" altLang="en-US" sz="3600" dirty="0"/>
              <a:t>褐        </a:t>
            </a:r>
            <a:r>
              <a:rPr lang="en-US" altLang="zh-CN" sz="3600" dirty="0"/>
              <a:t>[xia1]</a:t>
            </a:r>
            <a:endParaRPr lang="en-US" sz="36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D22D71B-73D6-4FDB-9AA8-5BB71B5FB528}"/>
              </a:ext>
            </a:extLst>
          </p:cNvPr>
          <p:cNvSpPr/>
          <p:nvPr/>
        </p:nvSpPr>
        <p:spPr>
          <a:xfrm>
            <a:off x="2743200" y="4987958"/>
            <a:ext cx="556591" cy="575434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12C6977-1F3E-48A7-B0FB-8D9ABD2A83D3}"/>
              </a:ext>
            </a:extLst>
          </p:cNvPr>
          <p:cNvSpPr/>
          <p:nvPr/>
        </p:nvSpPr>
        <p:spPr>
          <a:xfrm>
            <a:off x="2676939" y="2535996"/>
            <a:ext cx="649357" cy="42165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BBCD2B58-C8FC-4AD1-821D-C893FB808FF8}"/>
              </a:ext>
            </a:extLst>
          </p:cNvPr>
          <p:cNvSpPr/>
          <p:nvPr/>
        </p:nvSpPr>
        <p:spPr>
          <a:xfrm>
            <a:off x="2676939" y="3089517"/>
            <a:ext cx="649357" cy="421654"/>
          </a:xfrm>
          <a:prstGeom prst="triangl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FAA3B59-9BB8-4D29-A225-4CB75CC50933}"/>
              </a:ext>
            </a:extLst>
          </p:cNvPr>
          <p:cNvSpPr/>
          <p:nvPr/>
        </p:nvSpPr>
        <p:spPr>
          <a:xfrm>
            <a:off x="2676939" y="3816626"/>
            <a:ext cx="649357" cy="421654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iamond 9">
            <a:extLst>
              <a:ext uri="{FF2B5EF4-FFF2-40B4-BE49-F238E27FC236}">
                <a16:creationId xmlns:a16="http://schemas.microsoft.com/office/drawing/2014/main" id="{6E0B855E-A08C-46CE-BA7A-2BD412621B3A}"/>
              </a:ext>
            </a:extLst>
          </p:cNvPr>
          <p:cNvSpPr/>
          <p:nvPr/>
        </p:nvSpPr>
        <p:spPr>
          <a:xfrm>
            <a:off x="2623931" y="4373217"/>
            <a:ext cx="795130" cy="543340"/>
          </a:xfrm>
          <a:prstGeom prst="diamon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entagon 10">
            <a:extLst>
              <a:ext uri="{FF2B5EF4-FFF2-40B4-BE49-F238E27FC236}">
                <a16:creationId xmlns:a16="http://schemas.microsoft.com/office/drawing/2014/main" id="{0CECDB72-0873-48E1-ACA0-877B18FDE742}"/>
              </a:ext>
            </a:extLst>
          </p:cNvPr>
          <p:cNvSpPr/>
          <p:nvPr/>
        </p:nvSpPr>
        <p:spPr>
          <a:xfrm>
            <a:off x="2650435" y="5626928"/>
            <a:ext cx="795130" cy="453748"/>
          </a:xfrm>
          <a:prstGeom prst="pentagon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ross 11">
            <a:extLst>
              <a:ext uri="{FF2B5EF4-FFF2-40B4-BE49-F238E27FC236}">
                <a16:creationId xmlns:a16="http://schemas.microsoft.com/office/drawing/2014/main" id="{C661FD1B-B87C-48AD-A9DF-95BBB91E2FAE}"/>
              </a:ext>
            </a:extLst>
          </p:cNvPr>
          <p:cNvSpPr/>
          <p:nvPr/>
        </p:nvSpPr>
        <p:spPr>
          <a:xfrm>
            <a:off x="2676938" y="1780675"/>
            <a:ext cx="649358" cy="648596"/>
          </a:xfrm>
          <a:prstGeom prst="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06809" y="354838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0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 descr="Image result for images of brown rice">
            <a:extLst>
              <a:ext uri="{FF2B5EF4-FFF2-40B4-BE49-F238E27FC236}">
                <a16:creationId xmlns:a16="http://schemas.microsoft.com/office/drawing/2014/main" id="{3CA0838A-FDE8-49C7-B974-F05F12E8D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857" y="5630994"/>
            <a:ext cx="1953064" cy="1281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184D05-52CE-491D-9992-38C71D5B9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589" y="475126"/>
            <a:ext cx="10515600" cy="6382874"/>
          </a:xfrm>
        </p:spPr>
        <p:txBody>
          <a:bodyPr>
            <a:noAutofit/>
          </a:bodyPr>
          <a:lstStyle/>
          <a:p>
            <a:r>
              <a:rPr lang="en-US" sz="4800" dirty="0"/>
              <a:t>Red </a:t>
            </a:r>
            <a:r>
              <a:rPr lang="en-US" altLang="zh-CN" sz="4800" dirty="0"/>
              <a:t>Bean</a:t>
            </a:r>
            <a:r>
              <a:rPr lang="en-US" sz="4800" dirty="0"/>
              <a:t>                </a:t>
            </a:r>
            <a:r>
              <a:rPr lang="zh-CN" altLang="en-US" sz="4800" dirty="0"/>
              <a:t>红 豆 </a:t>
            </a:r>
            <a:r>
              <a:rPr lang="en-US" altLang="zh-CN" sz="4800" dirty="0"/>
              <a:t>[ang2 ddao1]</a:t>
            </a:r>
            <a:r>
              <a:rPr lang="zh-CN" altLang="en-US" sz="4800" dirty="0"/>
              <a:t>                 </a:t>
            </a:r>
            <a:endParaRPr lang="en-US" sz="4800" dirty="0"/>
          </a:p>
          <a:p>
            <a:r>
              <a:rPr lang="en-US" sz="4800" dirty="0"/>
              <a:t>Yellow Bean             </a:t>
            </a:r>
            <a:r>
              <a:rPr lang="zh-CN" altLang="en-US" sz="4800" dirty="0"/>
              <a:t>黄豆 </a:t>
            </a:r>
            <a:endParaRPr lang="en-US" sz="4800" dirty="0"/>
          </a:p>
          <a:p>
            <a:r>
              <a:rPr lang="en-US" sz="4800" dirty="0"/>
              <a:t>Green Bean                           </a:t>
            </a:r>
            <a:r>
              <a:rPr lang="zh-CN" altLang="en-US" sz="4800" dirty="0"/>
              <a:t>绿豆 </a:t>
            </a:r>
            <a:endParaRPr lang="en-US" altLang="zh-CN" sz="4800" dirty="0"/>
          </a:p>
          <a:p>
            <a:r>
              <a:rPr lang="en-US" sz="4800" dirty="0"/>
              <a:t>Black  Bean               </a:t>
            </a:r>
            <a:r>
              <a:rPr lang="zh-CN" altLang="en-US" sz="4800" dirty="0"/>
              <a:t>黒豆 </a:t>
            </a:r>
            <a:endParaRPr lang="en-US" sz="4800" dirty="0"/>
          </a:p>
          <a:p>
            <a:endParaRPr lang="en-US" sz="4800" dirty="0"/>
          </a:p>
          <a:p>
            <a:r>
              <a:rPr lang="en-US" sz="4800" dirty="0"/>
              <a:t>Blue  Sky White Cloud   </a:t>
            </a:r>
          </a:p>
          <a:p>
            <a:r>
              <a:rPr lang="en-US" sz="4800" dirty="0"/>
              <a:t> </a:t>
            </a:r>
            <a:r>
              <a:rPr lang="zh-CN" altLang="en-US" sz="4800" dirty="0"/>
              <a:t>蓝天白云 </a:t>
            </a:r>
            <a:r>
              <a:rPr lang="en-US" altLang="zh-CN" sz="4800" dirty="0"/>
              <a:t>[lam hi be </a:t>
            </a:r>
            <a:r>
              <a:rPr lang="en-US" altLang="zh-CN" sz="4800" dirty="0" err="1"/>
              <a:t>hhun</a:t>
            </a:r>
            <a:r>
              <a:rPr lang="en-US" altLang="zh-CN" sz="4800" dirty="0"/>
              <a:t>]</a:t>
            </a:r>
            <a:endParaRPr lang="en-US" sz="4800" dirty="0"/>
          </a:p>
          <a:p>
            <a:r>
              <a:rPr lang="en-US" sz="4800" dirty="0"/>
              <a:t>Brown  Rice                       </a:t>
            </a:r>
            <a:r>
              <a:rPr lang="zh-CN" altLang="en-US" sz="4800" dirty="0"/>
              <a:t>褐米 </a:t>
            </a:r>
            <a:r>
              <a:rPr lang="en-US" altLang="zh-CN" sz="4800" dirty="0"/>
              <a:t>[</a:t>
            </a:r>
            <a:r>
              <a:rPr lang="en-US" altLang="zh-CN" sz="4800" dirty="0" err="1"/>
              <a:t>xia</a:t>
            </a:r>
            <a:r>
              <a:rPr lang="en-US" altLang="zh-CN" sz="4800" dirty="0"/>
              <a:t> vi3]</a:t>
            </a:r>
            <a:endParaRPr lang="en-US" sz="4800" dirty="0"/>
          </a:p>
        </p:txBody>
      </p:sp>
      <p:pic>
        <p:nvPicPr>
          <p:cNvPr id="1026" name="Picture 2" descr="Image result for images of beans">
            <a:extLst>
              <a:ext uri="{FF2B5EF4-FFF2-40B4-BE49-F238E27FC236}">
                <a16:creationId xmlns:a16="http://schemas.microsoft.com/office/drawing/2014/main" id="{A9639F16-26FB-4747-83F6-E83F49855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843" y="200519"/>
            <a:ext cx="1764121" cy="1079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images of beans">
            <a:extLst>
              <a:ext uri="{FF2B5EF4-FFF2-40B4-BE49-F238E27FC236}">
                <a16:creationId xmlns:a16="http://schemas.microsoft.com/office/drawing/2014/main" id="{5D5665B2-584F-485C-83BD-D41A3CBC4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0511" y="1886955"/>
            <a:ext cx="1644245" cy="99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lack-beans-challenge-400x400">
            <a:extLst>
              <a:ext uri="{FF2B5EF4-FFF2-40B4-BE49-F238E27FC236}">
                <a16:creationId xmlns:a16="http://schemas.microsoft.com/office/drawing/2014/main" id="{73BFC727-BE22-44D5-A1B0-6EE69F488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701" y="2624477"/>
            <a:ext cx="1298917" cy="1180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elated image">
            <a:extLst>
              <a:ext uri="{FF2B5EF4-FFF2-40B4-BE49-F238E27FC236}">
                <a16:creationId xmlns:a16="http://schemas.microsoft.com/office/drawing/2014/main" id="{6DD9BF84-41D6-4409-AB6F-F33191245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660" y="1334853"/>
            <a:ext cx="1090658" cy="83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Image result for images of blue sky">
            <a:extLst>
              <a:ext uri="{FF2B5EF4-FFF2-40B4-BE49-F238E27FC236}">
                <a16:creationId xmlns:a16="http://schemas.microsoft.com/office/drawing/2014/main" id="{CFFA1301-EAD8-4FC1-8902-B90A9B92D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756" y="3429000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177740" y="26052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879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8" name="Picture 16" descr="Image result for images of lychee">
            <a:extLst>
              <a:ext uri="{FF2B5EF4-FFF2-40B4-BE49-F238E27FC236}">
                <a16:creationId xmlns:a16="http://schemas.microsoft.com/office/drawing/2014/main" id="{5D4FAFA0-5794-45C4-BE25-1D057407B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061" y="3883623"/>
            <a:ext cx="2792437" cy="279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C035D3-3C76-4D55-B071-519F3C9AE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1446"/>
            <a:ext cx="4872861" cy="1325563"/>
          </a:xfrm>
        </p:spPr>
        <p:txBody>
          <a:bodyPr>
            <a:normAutofit/>
          </a:bodyPr>
          <a:lstStyle/>
          <a:p>
            <a:r>
              <a:rPr lang="en-US" sz="4800" b="1" dirty="0"/>
              <a:t>Fruits  </a:t>
            </a:r>
            <a:r>
              <a:rPr lang="zh-CN" altLang="en-US" sz="4800" b="1" dirty="0"/>
              <a:t>水果 </a:t>
            </a:r>
            <a:r>
              <a:rPr lang="en-US" altLang="zh-CN" sz="4800" b="1" dirty="0"/>
              <a:t>– </a:t>
            </a:r>
            <a:r>
              <a:rPr lang="zh-CN" altLang="en-US" sz="4800" b="1" dirty="0"/>
              <a:t>树子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7B073-37FD-4F1C-891D-FA8811011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539" y="1577009"/>
            <a:ext cx="11115261" cy="4915866"/>
          </a:xfrm>
        </p:spPr>
        <p:txBody>
          <a:bodyPr>
            <a:noAutofit/>
          </a:bodyPr>
          <a:lstStyle/>
          <a:p>
            <a:r>
              <a:rPr lang="en-US" altLang="zh-CN" sz="3600" dirty="0"/>
              <a:t>Coconut </a:t>
            </a:r>
            <a:r>
              <a:rPr lang="zh-CN" altLang="en-US" sz="3600" dirty="0"/>
              <a:t>椰子</a:t>
            </a:r>
            <a:r>
              <a:rPr lang="en-US" altLang="zh-CN" sz="3600" dirty="0"/>
              <a:t>[</a:t>
            </a:r>
            <a:r>
              <a:rPr lang="en-US" altLang="zh-CN" sz="3600" dirty="0" err="1"/>
              <a:t>hhia</a:t>
            </a:r>
            <a:r>
              <a:rPr lang="en-US" altLang="zh-CN" sz="3600" dirty="0"/>
              <a:t> </a:t>
            </a:r>
            <a:r>
              <a:rPr lang="en-US" altLang="zh-CN" sz="3600" dirty="0" err="1"/>
              <a:t>zi</a:t>
            </a:r>
            <a:r>
              <a:rPr lang="en-US" altLang="zh-CN" sz="3600" dirty="0"/>
              <a:t>]</a:t>
            </a:r>
          </a:p>
          <a:p>
            <a:r>
              <a:rPr lang="en-US" altLang="zh-CN" sz="3600" dirty="0"/>
              <a:t>Mango </a:t>
            </a:r>
            <a:r>
              <a:rPr lang="zh-CN" altLang="en-US" sz="3600" dirty="0"/>
              <a:t>芒果</a:t>
            </a:r>
            <a:r>
              <a:rPr lang="en-US" altLang="zh-CN" sz="3600" dirty="0"/>
              <a:t>[</a:t>
            </a:r>
            <a:r>
              <a:rPr lang="en-US" altLang="zh-CN" sz="3600" dirty="0" err="1"/>
              <a:t>mang</a:t>
            </a:r>
            <a:r>
              <a:rPr lang="en-US" altLang="zh-CN" sz="3600" dirty="0"/>
              <a:t> </a:t>
            </a:r>
            <a:r>
              <a:rPr lang="en-US" altLang="zh-CN" sz="3600" dirty="0" err="1"/>
              <a:t>gue</a:t>
            </a:r>
            <a:r>
              <a:rPr lang="en-US" altLang="zh-CN" sz="3600" dirty="0"/>
              <a:t>]</a:t>
            </a:r>
          </a:p>
          <a:p>
            <a:r>
              <a:rPr lang="en-US" altLang="zh-CN" sz="3600" dirty="0"/>
              <a:t>Banana </a:t>
            </a:r>
            <a:r>
              <a:rPr lang="zh-CN" altLang="en-US" sz="3600" dirty="0"/>
              <a:t>香蕉 </a:t>
            </a:r>
            <a:r>
              <a:rPr lang="en-US" altLang="zh-CN" sz="3600" dirty="0"/>
              <a:t>[bah </a:t>
            </a:r>
            <a:r>
              <a:rPr lang="en-US" altLang="zh-CN" sz="3600" dirty="0" err="1"/>
              <a:t>zio</a:t>
            </a:r>
            <a:r>
              <a:rPr lang="en-US" altLang="zh-CN" sz="3600" dirty="0"/>
              <a:t>]</a:t>
            </a:r>
          </a:p>
          <a:p>
            <a:r>
              <a:rPr lang="en-US" altLang="zh-CN" sz="3600" dirty="0"/>
              <a:t>Pineapple </a:t>
            </a:r>
            <a:r>
              <a:rPr lang="zh-CN" altLang="en-US" sz="3600" dirty="0"/>
              <a:t>菠萝</a:t>
            </a:r>
            <a:r>
              <a:rPr lang="en-US" altLang="zh-CN" sz="3600" dirty="0"/>
              <a:t>[</a:t>
            </a:r>
            <a:r>
              <a:rPr lang="en-US" altLang="zh-CN" sz="3600" dirty="0" err="1"/>
              <a:t>bo</a:t>
            </a:r>
            <a:r>
              <a:rPr lang="en-US" altLang="zh-CN" sz="3600" dirty="0"/>
              <a:t> lo]</a:t>
            </a:r>
          </a:p>
          <a:p>
            <a:r>
              <a:rPr lang="en-US" altLang="zh-CN" sz="3600" dirty="0"/>
              <a:t>Lychee </a:t>
            </a:r>
            <a:r>
              <a:rPr lang="zh-CN" altLang="en-US" sz="3600" dirty="0"/>
              <a:t>荔枝 </a:t>
            </a:r>
            <a:r>
              <a:rPr lang="en-US" altLang="zh-CN" sz="3600" dirty="0"/>
              <a:t>[</a:t>
            </a:r>
            <a:r>
              <a:rPr lang="en-US" altLang="zh-CN" sz="3600" dirty="0" err="1"/>
              <a:t>lai</a:t>
            </a:r>
            <a:r>
              <a:rPr lang="en-US" altLang="zh-CN" sz="3600" dirty="0"/>
              <a:t> ji]</a:t>
            </a:r>
          </a:p>
          <a:p>
            <a:r>
              <a:rPr lang="en-US" altLang="zh-CN" sz="3600" dirty="0"/>
              <a:t>Durian </a:t>
            </a:r>
            <a:r>
              <a:rPr lang="zh-CN" altLang="en-US" sz="3600" dirty="0"/>
              <a:t>榴莲 </a:t>
            </a:r>
            <a:r>
              <a:rPr lang="en-US" altLang="zh-CN" sz="3600" dirty="0"/>
              <a:t>[</a:t>
            </a:r>
            <a:r>
              <a:rPr lang="en-US" altLang="zh-CN" sz="3600" dirty="0" err="1"/>
              <a:t>liu</a:t>
            </a:r>
            <a:r>
              <a:rPr lang="en-US" altLang="zh-CN" sz="3600" dirty="0"/>
              <a:t> </a:t>
            </a:r>
            <a:r>
              <a:rPr lang="en-US" altLang="zh-CN" sz="3600" dirty="0" err="1"/>
              <a:t>lian</a:t>
            </a:r>
            <a:r>
              <a:rPr lang="en-US" altLang="zh-CN" sz="3600" dirty="0"/>
              <a:t>]</a:t>
            </a:r>
            <a:endParaRPr lang="en-US" sz="3600" dirty="0"/>
          </a:p>
        </p:txBody>
      </p:sp>
      <p:pic>
        <p:nvPicPr>
          <p:cNvPr id="3078" name="Picture 6" descr="Image result for images of mango">
            <a:extLst>
              <a:ext uri="{FF2B5EF4-FFF2-40B4-BE49-F238E27FC236}">
                <a16:creationId xmlns:a16="http://schemas.microsoft.com/office/drawing/2014/main" id="{D8B395D3-597C-42EB-96F3-3AA2568122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3864" y="451629"/>
            <a:ext cx="2496694" cy="1652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Related image">
            <a:extLst>
              <a:ext uri="{FF2B5EF4-FFF2-40B4-BE49-F238E27FC236}">
                <a16:creationId xmlns:a16="http://schemas.microsoft.com/office/drawing/2014/main" id="{7B591DAF-5881-4E6C-83DF-D4A72452B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3956"/>
            <a:ext cx="2407590" cy="2007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Image result for images of banana">
            <a:extLst>
              <a:ext uri="{FF2B5EF4-FFF2-40B4-BE49-F238E27FC236}">
                <a16:creationId xmlns:a16="http://schemas.microsoft.com/office/drawing/2014/main" id="{064C2740-A2B6-4F24-9320-E1E5CB84C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525" y="2639210"/>
            <a:ext cx="2496694" cy="1555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Image result for images of pineapple">
            <a:extLst>
              <a:ext uri="{FF2B5EF4-FFF2-40B4-BE49-F238E27FC236}">
                <a16:creationId xmlns:a16="http://schemas.microsoft.com/office/drawing/2014/main" id="{54D6D197-B69D-4291-BA44-4680CB52B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3864" y="2263577"/>
            <a:ext cx="2685098" cy="2067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https://cdn.shopify.com/s/files/1/2083/6855/products/1_98d79627-012e-4244-86f9-99324b3d85cd.jpg?v=1499122218">
            <a:extLst>
              <a:ext uri="{FF2B5EF4-FFF2-40B4-BE49-F238E27FC236}">
                <a16:creationId xmlns:a16="http://schemas.microsoft.com/office/drawing/2014/main" id="{1FF711D5-849D-4128-95C2-3E969CC53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3512" y="4719401"/>
            <a:ext cx="2067669" cy="2067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871454" y="567006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640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ground, sitting&#10;&#10;Description generated with very high confidence">
            <a:extLst>
              <a:ext uri="{FF2B5EF4-FFF2-40B4-BE49-F238E27FC236}">
                <a16:creationId xmlns:a16="http://schemas.microsoft.com/office/drawing/2014/main" id="{0DBC7805-D14F-44B4-A77D-0611767DF9C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3A58ABD-2AB6-4F9B-A5C2-A22F8EF68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488" y="190501"/>
            <a:ext cx="2583713" cy="2486024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zh-CN" altLang="en-US" sz="6000" dirty="0">
                <a:solidFill>
                  <a:schemeClr val="accent4">
                    <a:lumMod val="50000"/>
                  </a:schemeClr>
                </a:solidFill>
              </a:rPr>
              <a:t>龙眼</a:t>
            </a:r>
            <a:endParaRPr lang="en-US" sz="6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2DEF80-5CDE-4BBF-BCB0-059CE77F8C22}"/>
              </a:ext>
            </a:extLst>
          </p:cNvPr>
          <p:cNvSpPr txBox="1"/>
          <p:nvPr/>
        </p:nvSpPr>
        <p:spPr>
          <a:xfrm>
            <a:off x="499729" y="5582093"/>
            <a:ext cx="37320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Liang Hai</a:t>
            </a:r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26665" y="529565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623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A97C90-8F3D-4C87-A29B-AD4645B569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022" y="733580"/>
            <a:ext cx="6338449" cy="5390840"/>
          </a:xfrm>
          <a:prstGeom prst="rect">
            <a:avLst/>
          </a:prstGeom>
        </p:spPr>
      </p:pic>
      <p:pic>
        <p:nvPicPr>
          <p:cNvPr id="2" name="2020-08-16 155550">
            <a:hlinkClick r:id="" action="ppaction://media"/>
            <a:extLst>
              <a:ext uri="{FF2B5EF4-FFF2-40B4-BE49-F238E27FC236}">
                <a16:creationId xmlns:a16="http://schemas.microsoft.com/office/drawing/2014/main" id="{288D0B6D-90F6-412C-BC72-3098BC3A04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99418" y="42286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751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ndicam 2018-08-04 10-05-58-382">
            <a:hlinkClick r:id="" action="ppaction://media"/>
            <a:extLst>
              <a:ext uri="{FF2B5EF4-FFF2-40B4-BE49-F238E27FC236}">
                <a16:creationId xmlns:a16="http://schemas.microsoft.com/office/drawing/2014/main" id="{DC80D026-3A58-43D8-8335-DF7D3DC1928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6405" y="243602"/>
            <a:ext cx="4485249" cy="5810436"/>
          </a:xfrm>
          <a:prstGeom prst="rect">
            <a:avLst/>
          </a:prstGeom>
        </p:spPr>
      </p:pic>
      <p:pic>
        <p:nvPicPr>
          <p:cNvPr id="1028" name="Picture 4" descr="Image result for killiney kopitiam">
            <a:extLst>
              <a:ext uri="{FF2B5EF4-FFF2-40B4-BE49-F238E27FC236}">
                <a16:creationId xmlns:a16="http://schemas.microsoft.com/office/drawing/2014/main" id="{292ACB81-F621-4F72-AAA8-B37314B8C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845" y="243602"/>
            <a:ext cx="5238750" cy="390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killiney kopitiam">
            <a:extLst>
              <a:ext uri="{FF2B5EF4-FFF2-40B4-BE49-F238E27FC236}">
                <a16:creationId xmlns:a16="http://schemas.microsoft.com/office/drawing/2014/main" id="{78EF0A5A-9358-425B-BEDE-AC117E7C8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220" y="4361354"/>
            <a:ext cx="3362472" cy="1890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killiney kopitiam">
            <a:extLst>
              <a:ext uri="{FF2B5EF4-FFF2-40B4-BE49-F238E27FC236}">
                <a16:creationId xmlns:a16="http://schemas.microsoft.com/office/drawing/2014/main" id="{F1604C12-3952-4988-B230-4601F21BE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845" y="4361354"/>
            <a:ext cx="2520608" cy="1890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FBCDBA-0526-4A6C-90E5-04671BA2423D}"/>
              </a:ext>
            </a:extLst>
          </p:cNvPr>
          <p:cNvSpPr txBox="1"/>
          <p:nvPr/>
        </p:nvSpPr>
        <p:spPr>
          <a:xfrm>
            <a:off x="7739270" y="2630658"/>
            <a:ext cx="3444546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FF00"/>
                </a:solidFill>
              </a:rPr>
              <a:t>咖啡店  </a:t>
            </a:r>
            <a:r>
              <a:rPr lang="en-US" altLang="zh-CN" sz="2800" dirty="0">
                <a:solidFill>
                  <a:srgbClr val="FFFF00"/>
                </a:solidFill>
              </a:rPr>
              <a:t>go vi </a:t>
            </a:r>
            <a:r>
              <a:rPr lang="en-US" altLang="zh-CN" sz="2800" dirty="0" err="1">
                <a:solidFill>
                  <a:srgbClr val="FFFF00"/>
                </a:solidFill>
              </a:rPr>
              <a:t>ddiam</a:t>
            </a:r>
            <a:r>
              <a:rPr lang="zh-CN" altLang="en-US" sz="2800" dirty="0"/>
              <a:t>   </a:t>
            </a:r>
            <a:r>
              <a:rPr lang="zh-CN" altLang="en-US" dirty="0"/>
              <a:t> </a:t>
            </a:r>
            <a:endParaRPr lang="en-US" dirty="0"/>
          </a:p>
        </p:txBody>
      </p:sp>
      <p:pic>
        <p:nvPicPr>
          <p:cNvPr id="1036" name="Picture 12" descr="Image result for calendar of 9 August">
            <a:extLst>
              <a:ext uri="{FF2B5EF4-FFF2-40B4-BE49-F238E27FC236}">
                <a16:creationId xmlns:a16="http://schemas.microsoft.com/office/drawing/2014/main" id="{4BBD7F9A-1E0A-4A6D-BFC9-F96264695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9" y="4234641"/>
            <a:ext cx="2143882" cy="2143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023323D-7C09-4B54-945A-B3C4102C3E22}"/>
              </a:ext>
            </a:extLst>
          </p:cNvPr>
          <p:cNvSpPr txBox="1"/>
          <p:nvPr/>
        </p:nvSpPr>
        <p:spPr>
          <a:xfrm>
            <a:off x="697757" y="4660251"/>
            <a:ext cx="214388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0000"/>
                </a:solidFill>
              </a:rPr>
              <a:t>公共假期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730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67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lated image">
            <a:extLst>
              <a:ext uri="{FF2B5EF4-FFF2-40B4-BE49-F238E27FC236}">
                <a16:creationId xmlns:a16="http://schemas.microsoft.com/office/drawing/2014/main" id="{9B9426DC-6FA6-4BEA-81B6-895F255FB7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19" y="621021"/>
            <a:ext cx="8429137" cy="56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tea">
            <a:extLst>
              <a:ext uri="{FF2B5EF4-FFF2-40B4-BE49-F238E27FC236}">
                <a16:creationId xmlns:a16="http://schemas.microsoft.com/office/drawing/2014/main" id="{BC516392-E89E-4280-8F12-6A6881F11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3823" y="461596"/>
            <a:ext cx="2667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king of king milk">
            <a:extLst>
              <a:ext uri="{FF2B5EF4-FFF2-40B4-BE49-F238E27FC236}">
                <a16:creationId xmlns:a16="http://schemas.microsoft.com/office/drawing/2014/main" id="{7D7831B8-7F51-4DEE-BA39-A8D36C46B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9554" y="2176096"/>
            <a:ext cx="1111569" cy="1714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sugar">
            <a:extLst>
              <a:ext uri="{FF2B5EF4-FFF2-40B4-BE49-F238E27FC236}">
                <a16:creationId xmlns:a16="http://schemas.microsoft.com/office/drawing/2014/main" id="{9EA54D5E-B702-42BE-AA59-18FC0EE08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556" y="4810941"/>
            <a:ext cx="2495567" cy="1426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565D2B4-D7E8-4B86-ABCB-AF3FDBA80CA4}"/>
              </a:ext>
            </a:extLst>
          </p:cNvPr>
          <p:cNvSpPr txBox="1"/>
          <p:nvPr/>
        </p:nvSpPr>
        <p:spPr>
          <a:xfrm>
            <a:off x="609600" y="138430"/>
            <a:ext cx="3856383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一杯</a:t>
            </a:r>
            <a:r>
              <a:rPr lang="en-US" altLang="zh-CN" sz="3600" dirty="0"/>
              <a:t> </a:t>
            </a:r>
            <a:r>
              <a:rPr lang="en-US" altLang="zh-CN" sz="3600" dirty="0" err="1"/>
              <a:t>Teh</a:t>
            </a:r>
            <a:r>
              <a:rPr lang="en-US" altLang="zh-CN" sz="3600" dirty="0"/>
              <a:t> C siew </a:t>
            </a:r>
            <a:r>
              <a:rPr lang="en-US" altLang="zh-CN" sz="3600" dirty="0" err="1"/>
              <a:t>dai</a:t>
            </a:r>
            <a:endParaRPr lang="en-US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CAFAC8-1E44-4D63-BA78-091B80CA7797}"/>
              </a:ext>
            </a:extLst>
          </p:cNvPr>
          <p:cNvSpPr txBox="1"/>
          <p:nvPr/>
        </p:nvSpPr>
        <p:spPr>
          <a:xfrm>
            <a:off x="8746917" y="2352988"/>
            <a:ext cx="1046440" cy="2457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/>
              <a:t>鲜牛奶</a:t>
            </a:r>
            <a:endParaRPr lang="en-US" altLang="zh-CN" sz="2800" dirty="0"/>
          </a:p>
          <a:p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2DF2B6-D2B2-4F03-9700-488CC4F1135A}"/>
              </a:ext>
            </a:extLst>
          </p:cNvPr>
          <p:cNvSpPr txBox="1"/>
          <p:nvPr/>
        </p:nvSpPr>
        <p:spPr>
          <a:xfrm>
            <a:off x="9308074" y="3891526"/>
            <a:ext cx="24576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Si </a:t>
            </a:r>
            <a:r>
              <a:rPr lang="en-US" sz="2800" dirty="0" err="1"/>
              <a:t>ghu</a:t>
            </a:r>
            <a:r>
              <a:rPr lang="en-US" sz="2800" dirty="0"/>
              <a:t> </a:t>
            </a:r>
            <a:r>
              <a:rPr lang="en-US" sz="2800" dirty="0" err="1"/>
              <a:t>nian</a:t>
            </a: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48505D-DBEC-48C0-BC43-42362DF95EAD}"/>
              </a:ext>
            </a:extLst>
          </p:cNvPr>
          <p:cNvSpPr txBox="1"/>
          <p:nvPr/>
        </p:nvSpPr>
        <p:spPr>
          <a:xfrm>
            <a:off x="9308074" y="6236979"/>
            <a:ext cx="2655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少糖 </a:t>
            </a:r>
            <a:r>
              <a:rPr lang="en-US" altLang="zh-CN" sz="2800" dirty="0" err="1"/>
              <a:t>zio</a:t>
            </a:r>
            <a:r>
              <a:rPr lang="en-US" altLang="zh-CN" sz="2800" dirty="0"/>
              <a:t> </a:t>
            </a:r>
            <a:r>
              <a:rPr lang="en-US" sz="2800" dirty="0"/>
              <a:t>ho   </a:t>
            </a:r>
          </a:p>
        </p:txBody>
      </p:sp>
      <p:pic>
        <p:nvPicPr>
          <p:cNvPr id="8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254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7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killiney kopitiam">
            <a:extLst>
              <a:ext uri="{FF2B5EF4-FFF2-40B4-BE49-F238E27FC236}">
                <a16:creationId xmlns:a16="http://schemas.microsoft.com/office/drawing/2014/main" id="{6BBFF671-D53D-4766-B241-889759F02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822" y="385556"/>
            <a:ext cx="6172200" cy="462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E4921E-BB8A-444F-97F9-C52F9BB0EF2C}"/>
              </a:ext>
            </a:extLst>
          </p:cNvPr>
          <p:cNvSpPr txBox="1"/>
          <p:nvPr/>
        </p:nvSpPr>
        <p:spPr>
          <a:xfrm>
            <a:off x="3472070" y="5300870"/>
            <a:ext cx="44129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还要两粒半生熟的鸡蛋。</a:t>
            </a:r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A4EF32-3C1A-4035-A906-1548C3794108}"/>
              </a:ext>
            </a:extLst>
          </p:cNvPr>
          <p:cNvSpPr txBox="1"/>
          <p:nvPr/>
        </p:nvSpPr>
        <p:spPr>
          <a:xfrm>
            <a:off x="7633252" y="1431235"/>
            <a:ext cx="1126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酱油</a:t>
            </a:r>
            <a:endParaRPr lang="en-US" sz="3600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D12C902-B9CE-4497-9336-3A1853323CB9}"/>
              </a:ext>
            </a:extLst>
          </p:cNvPr>
          <p:cNvCxnSpPr/>
          <p:nvPr/>
        </p:nvCxnSpPr>
        <p:spPr>
          <a:xfrm flipH="1">
            <a:off x="4757530" y="1762539"/>
            <a:ext cx="2703444" cy="14842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93619" y="352823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88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Image result for killiney kopitiam">
            <a:extLst>
              <a:ext uri="{FF2B5EF4-FFF2-40B4-BE49-F238E27FC236}">
                <a16:creationId xmlns:a16="http://schemas.microsoft.com/office/drawing/2014/main" id="{78EF0A5A-9358-425B-BEDE-AC117E7C8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835" y="224068"/>
            <a:ext cx="6550287" cy="368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killiney kopitiam">
            <a:extLst>
              <a:ext uri="{FF2B5EF4-FFF2-40B4-BE49-F238E27FC236}">
                <a16:creationId xmlns:a16="http://schemas.microsoft.com/office/drawing/2014/main" id="{F1604C12-3952-4988-B230-4601F21BE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78" y="224068"/>
            <a:ext cx="5035825" cy="377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2525197-53E8-48A1-A2B4-983D2852C55B}"/>
              </a:ext>
            </a:extLst>
          </p:cNvPr>
          <p:cNvSpPr txBox="1"/>
          <p:nvPr/>
        </p:nvSpPr>
        <p:spPr>
          <a:xfrm>
            <a:off x="682487" y="4240695"/>
            <a:ext cx="1082702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老板：你要点什么？</a:t>
            </a:r>
            <a:endParaRPr lang="en-US" altLang="zh-CN" sz="2800" dirty="0"/>
          </a:p>
          <a:p>
            <a:r>
              <a:rPr lang="zh-CN" altLang="en-US" sz="2800" dirty="0"/>
              <a:t>顾客：给侬一杯咖啡，一杯</a:t>
            </a:r>
            <a:r>
              <a:rPr lang="en-US" altLang="zh-CN" sz="2800" dirty="0" err="1"/>
              <a:t>Teh</a:t>
            </a:r>
            <a:r>
              <a:rPr lang="en-US" altLang="zh-CN" sz="2800" dirty="0"/>
              <a:t> C </a:t>
            </a:r>
            <a:r>
              <a:rPr lang="zh-CN" altLang="en-US" sz="2800" dirty="0"/>
              <a:t>少糖 和两片烤面包。</a:t>
            </a:r>
            <a:endParaRPr lang="en-US" altLang="zh-CN" sz="2800" dirty="0"/>
          </a:p>
          <a:p>
            <a:r>
              <a:rPr lang="zh-CN" altLang="en-US" sz="2800" dirty="0"/>
              <a:t>老板：你点一杯咖啡，一杯</a:t>
            </a:r>
            <a:r>
              <a:rPr lang="en-US" altLang="zh-CN" sz="2800" dirty="0" err="1"/>
              <a:t>Teh</a:t>
            </a:r>
            <a:r>
              <a:rPr lang="en-US" altLang="zh-CN" sz="2800" dirty="0"/>
              <a:t> C </a:t>
            </a:r>
            <a:r>
              <a:rPr lang="zh-CN" altLang="en-US" sz="2800" dirty="0"/>
              <a:t>少糖和两片烤面包，够了吗？</a:t>
            </a:r>
            <a:endParaRPr lang="en-US" altLang="zh-CN" sz="2800" dirty="0"/>
          </a:p>
          <a:p>
            <a:r>
              <a:rPr lang="zh-CN" altLang="en-US" sz="2800" dirty="0"/>
              <a:t>顾客：我还要两粒半生熟的鸡蛋。</a:t>
            </a:r>
            <a:endParaRPr lang="en-US" altLang="zh-CN" sz="2800" dirty="0"/>
          </a:p>
          <a:p>
            <a:r>
              <a:rPr lang="zh-CN" altLang="en-US" sz="2800" dirty="0"/>
              <a:t>老板： 好的。</a:t>
            </a:r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95907" y="562285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20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killiney kopitiam">
            <a:extLst>
              <a:ext uri="{FF2B5EF4-FFF2-40B4-BE49-F238E27FC236}">
                <a16:creationId xmlns:a16="http://schemas.microsoft.com/office/drawing/2014/main" id="{3356C3B5-2101-4681-B562-9BCA5FB40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6591" y="719287"/>
            <a:ext cx="3487722" cy="2321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killiney kopitiam">
            <a:extLst>
              <a:ext uri="{FF2B5EF4-FFF2-40B4-BE49-F238E27FC236}">
                <a16:creationId xmlns:a16="http://schemas.microsoft.com/office/drawing/2014/main" id="{AB253962-307F-4966-85AF-40475912A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93" y="142875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 result for killiney kopitiam">
            <a:extLst>
              <a:ext uri="{FF2B5EF4-FFF2-40B4-BE49-F238E27FC236}">
                <a16:creationId xmlns:a16="http://schemas.microsoft.com/office/drawing/2014/main" id="{F9C61C37-A8F8-49C7-93B9-5E78FB9A2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287" y="3734089"/>
            <a:ext cx="3615203" cy="2711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26AF2B3-BF08-4891-9C11-0F14A9A4C21C}"/>
              </a:ext>
            </a:extLst>
          </p:cNvPr>
          <p:cNvSpPr txBox="1"/>
          <p:nvPr/>
        </p:nvSpPr>
        <p:spPr>
          <a:xfrm>
            <a:off x="1141242" y="4386470"/>
            <a:ext cx="51800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老板：面包要搽牛油还是咖亚？</a:t>
            </a:r>
            <a:endParaRPr lang="en-US" altLang="zh-CN" sz="2800" dirty="0"/>
          </a:p>
          <a:p>
            <a:endParaRPr lang="en-US" sz="2800" dirty="0"/>
          </a:p>
          <a:p>
            <a:r>
              <a:rPr lang="zh-CN" altLang="en-US" sz="2800" dirty="0"/>
              <a:t>顾客：两样都要。</a:t>
            </a:r>
            <a:endParaRPr lang="en-US" sz="2800" dirty="0"/>
          </a:p>
        </p:txBody>
      </p:sp>
      <p:pic>
        <p:nvPicPr>
          <p:cNvPr id="4104" name="Picture 8" descr="Related image">
            <a:extLst>
              <a:ext uri="{FF2B5EF4-FFF2-40B4-BE49-F238E27FC236}">
                <a16:creationId xmlns:a16="http://schemas.microsoft.com/office/drawing/2014/main" id="{AF0EA79E-A782-4B53-B3C8-7CCCE4EAE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435" y="1053135"/>
            <a:ext cx="3185974" cy="1797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250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Image result for tea spoon">
            <a:extLst>
              <a:ext uri="{FF2B5EF4-FFF2-40B4-BE49-F238E27FC236}">
                <a16:creationId xmlns:a16="http://schemas.microsoft.com/office/drawing/2014/main" id="{53FD0062-A420-464B-8EA6-7AF0ABD7DD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715" y="1085402"/>
            <a:ext cx="3856892" cy="2343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FB0C459-262A-4896-8986-229F37E878D1}"/>
              </a:ext>
            </a:extLst>
          </p:cNvPr>
          <p:cNvSpPr txBox="1"/>
          <p:nvPr/>
        </p:nvSpPr>
        <p:spPr>
          <a:xfrm>
            <a:off x="1242646" y="2058684"/>
            <a:ext cx="50521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顾客：</a:t>
            </a:r>
            <a:r>
              <a:rPr lang="en-US" altLang="zh-CN" sz="3600" dirty="0"/>
              <a:t> </a:t>
            </a:r>
            <a:r>
              <a:rPr lang="zh-CN" altLang="en-US" sz="3600" dirty="0"/>
              <a:t>拿一支茶匙来。</a:t>
            </a:r>
            <a:endParaRPr lang="en-US" altLang="zh-CN" sz="3600" dirty="0"/>
          </a:p>
          <a:p>
            <a:r>
              <a:rPr lang="zh-CN" altLang="en-US" sz="3600" dirty="0"/>
              <a:t>顾客：</a:t>
            </a:r>
            <a:r>
              <a:rPr lang="en-US" altLang="zh-CN" sz="3600" dirty="0"/>
              <a:t> </a:t>
            </a:r>
            <a:r>
              <a:rPr lang="zh-CN" altLang="en-US" sz="3600" dirty="0"/>
              <a:t>有酱油吗？</a:t>
            </a:r>
            <a:endParaRPr lang="en-US" altLang="zh-CN" sz="3600" dirty="0"/>
          </a:p>
          <a:p>
            <a:endParaRPr lang="en-US" sz="3600" dirty="0"/>
          </a:p>
          <a:p>
            <a:r>
              <a:rPr lang="zh-CN" altLang="en-US" sz="3600" dirty="0"/>
              <a:t>老板：有，马上来</a:t>
            </a:r>
            <a:r>
              <a:rPr lang="zh-CN" altLang="en-US" sz="2800" dirty="0"/>
              <a:t>。</a:t>
            </a:r>
            <a:endParaRPr lang="en-US" sz="2800" dirty="0"/>
          </a:p>
        </p:txBody>
      </p:sp>
      <p:pic>
        <p:nvPicPr>
          <p:cNvPr id="15362" name="Picture 2" descr="Related image">
            <a:extLst>
              <a:ext uri="{FF2B5EF4-FFF2-40B4-BE49-F238E27FC236}">
                <a16:creationId xmlns:a16="http://schemas.microsoft.com/office/drawing/2014/main" id="{C85B6BD4-2A3E-4759-9B49-8E39BA4FE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276395"/>
            <a:ext cx="2857500" cy="218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10893" y="506995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010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killiney kopitiam">
            <a:extLst>
              <a:ext uri="{FF2B5EF4-FFF2-40B4-BE49-F238E27FC236}">
                <a16:creationId xmlns:a16="http://schemas.microsoft.com/office/drawing/2014/main" id="{C6EFE7E5-A2EA-4250-9DC6-00CA63314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22" y="349941"/>
            <a:ext cx="6191250" cy="573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0ACD0EA-74E1-4150-8325-6212BAE1575D}"/>
              </a:ext>
            </a:extLst>
          </p:cNvPr>
          <p:cNvSpPr txBox="1"/>
          <p:nvPr/>
        </p:nvSpPr>
        <p:spPr>
          <a:xfrm>
            <a:off x="7116418" y="768626"/>
            <a:ext cx="48370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顾客</a:t>
            </a:r>
            <a:r>
              <a:rPr lang="en-US" altLang="zh-CN" sz="3600" dirty="0"/>
              <a:t>:  </a:t>
            </a:r>
            <a:r>
              <a:rPr lang="zh-CN" altLang="en-US" sz="3600" dirty="0"/>
              <a:t>还有什么吃的？</a:t>
            </a:r>
            <a:endParaRPr lang="en-US" altLang="zh-CN" sz="3600" dirty="0"/>
          </a:p>
          <a:p>
            <a:endParaRPr lang="en-US" sz="3600" dirty="0"/>
          </a:p>
          <a:p>
            <a:r>
              <a:rPr lang="zh-CN" altLang="en-US" sz="3600" dirty="0"/>
              <a:t>老板：请看菜单。</a:t>
            </a:r>
            <a:endParaRPr lang="en-US" sz="3600" dirty="0"/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55395" y="3429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906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killiney kopitiam">
            <a:extLst>
              <a:ext uri="{FF2B5EF4-FFF2-40B4-BE49-F238E27FC236}">
                <a16:creationId xmlns:a16="http://schemas.microsoft.com/office/drawing/2014/main" id="{271296A5-91CC-448D-A365-C4AC965A4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09" y="133350"/>
            <a:ext cx="76200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5F1AF66-9E2D-4175-B1FE-F4B1FF5D3913}"/>
              </a:ext>
            </a:extLst>
          </p:cNvPr>
          <p:cNvSpPr txBox="1"/>
          <p:nvPr/>
        </p:nvSpPr>
        <p:spPr>
          <a:xfrm>
            <a:off x="3273287" y="4970324"/>
            <a:ext cx="56454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顾客：</a:t>
            </a:r>
            <a:r>
              <a:rPr lang="en-US" altLang="zh-CN" sz="3600" dirty="0"/>
              <a:t>  </a:t>
            </a:r>
            <a:r>
              <a:rPr lang="zh-CN" altLang="en-US" sz="3600" dirty="0"/>
              <a:t>给侬一份咖喱鸡饭。</a:t>
            </a:r>
            <a:endParaRPr lang="en-US" altLang="zh-CN" sz="3600" dirty="0"/>
          </a:p>
          <a:p>
            <a:r>
              <a:rPr lang="zh-CN" altLang="en-US" sz="3600" dirty="0"/>
              <a:t>老板：</a:t>
            </a:r>
            <a:r>
              <a:rPr lang="en-US" altLang="zh-CN" sz="3600" dirty="0"/>
              <a:t>   </a:t>
            </a:r>
            <a:r>
              <a:rPr lang="zh-CN" altLang="en-US" sz="3600" dirty="0"/>
              <a:t>要辣椒吗？</a:t>
            </a:r>
            <a:endParaRPr lang="en-US" altLang="zh-CN" sz="3600" dirty="0"/>
          </a:p>
          <a:p>
            <a:r>
              <a:rPr lang="zh-CN" altLang="en-US" sz="3600" dirty="0"/>
              <a:t>顾客：</a:t>
            </a:r>
            <a:r>
              <a:rPr lang="en-US" altLang="zh-CN" sz="3600" dirty="0"/>
              <a:t>   </a:t>
            </a:r>
            <a:r>
              <a:rPr lang="zh-CN" altLang="en-US" sz="3600" dirty="0"/>
              <a:t>要，放多一点辣椒。</a:t>
            </a:r>
            <a:endParaRPr lang="en-US" sz="3600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82447" y="295407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32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æµ·åä¸è§æ">
            <a:extLst>
              <a:ext uri="{FF2B5EF4-FFF2-40B4-BE49-F238E27FC236}">
                <a16:creationId xmlns:a16="http://schemas.microsoft.com/office/drawing/2014/main" id="{72C0DC9A-EDD3-4B6A-9C4E-4EBB1DEE4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42" y="152294"/>
            <a:ext cx="5462546" cy="363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49CBAB-9A33-49AD-AF3C-1C1E4686650A}"/>
              </a:ext>
            </a:extLst>
          </p:cNvPr>
          <p:cNvSpPr txBox="1"/>
          <p:nvPr/>
        </p:nvSpPr>
        <p:spPr>
          <a:xfrm>
            <a:off x="1166191" y="3995678"/>
            <a:ext cx="8670491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顾客：</a:t>
            </a:r>
            <a:r>
              <a:rPr lang="en-US" altLang="zh-CN" sz="3600" dirty="0"/>
              <a:t> </a:t>
            </a:r>
            <a:r>
              <a:rPr lang="zh-CN" altLang="en-US" sz="3600" dirty="0"/>
              <a:t>老板，今天有三角捞吗？</a:t>
            </a:r>
            <a:endParaRPr lang="en-US" altLang="zh-CN" sz="3600" dirty="0"/>
          </a:p>
          <a:p>
            <a:r>
              <a:rPr lang="zh-CN" altLang="en-US" sz="3600" dirty="0"/>
              <a:t>老板：</a:t>
            </a:r>
            <a:r>
              <a:rPr lang="en-US" altLang="zh-CN" sz="3600" dirty="0"/>
              <a:t>  </a:t>
            </a:r>
            <a:r>
              <a:rPr lang="zh-CN" altLang="en-US" sz="3600" dirty="0"/>
              <a:t>对不起，刚刚卖完了。</a:t>
            </a:r>
            <a:endParaRPr lang="en-US" altLang="zh-CN" sz="3600" dirty="0"/>
          </a:p>
          <a:p>
            <a:r>
              <a:rPr lang="zh-CN" altLang="en-US" sz="3600" dirty="0"/>
              <a:t>顾客：</a:t>
            </a:r>
            <a:r>
              <a:rPr lang="en-US" altLang="zh-CN" sz="3600" dirty="0"/>
              <a:t> </a:t>
            </a:r>
            <a:r>
              <a:rPr lang="zh-CN" altLang="en-US" sz="3600" dirty="0"/>
              <a:t>有牙签吗？</a:t>
            </a:r>
            <a:endParaRPr lang="en-US" altLang="zh-CN" sz="3600" dirty="0"/>
          </a:p>
          <a:p>
            <a:r>
              <a:rPr lang="zh-CN" altLang="en-US" sz="3600" dirty="0"/>
              <a:t>老板：</a:t>
            </a:r>
            <a:r>
              <a:rPr lang="en-US" altLang="zh-CN" sz="3600" dirty="0"/>
              <a:t>  </a:t>
            </a:r>
            <a:r>
              <a:rPr lang="zh-CN" altLang="en-US" sz="3600" dirty="0"/>
              <a:t>在柜台那里，请自己拿。</a:t>
            </a:r>
            <a:endParaRPr lang="en-US" sz="3600" dirty="0"/>
          </a:p>
        </p:txBody>
      </p:sp>
      <p:pic>
        <p:nvPicPr>
          <p:cNvPr id="12290" name="Picture 2" descr="Image result for çç­¾">
            <a:extLst>
              <a:ext uri="{FF2B5EF4-FFF2-40B4-BE49-F238E27FC236}">
                <a16:creationId xmlns:a16="http://schemas.microsoft.com/office/drawing/2014/main" id="{B376F602-E4CD-4F76-9556-26F8AE8A9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3440" y="3657707"/>
            <a:ext cx="32385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Image result for æå°">
            <a:extLst>
              <a:ext uri="{FF2B5EF4-FFF2-40B4-BE49-F238E27FC236}">
                <a16:creationId xmlns:a16="http://schemas.microsoft.com/office/drawing/2014/main" id="{9391A4A3-4AE5-4086-B57F-735F034CA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058" y="152294"/>
            <a:ext cx="4572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15423" y="301976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155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æ¶é±">
            <a:extLst>
              <a:ext uri="{FF2B5EF4-FFF2-40B4-BE49-F238E27FC236}">
                <a16:creationId xmlns:a16="http://schemas.microsoft.com/office/drawing/2014/main" id="{84C2AF7C-9CEA-41CA-AE11-1E8CEED9C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82" y="122049"/>
            <a:ext cx="4237600" cy="4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3E9EF4F-22DD-4BC3-8ACD-2036300867D6}"/>
              </a:ext>
            </a:extLst>
          </p:cNvPr>
          <p:cNvSpPr txBox="1"/>
          <p:nvPr/>
        </p:nvSpPr>
        <p:spPr>
          <a:xfrm>
            <a:off x="4784651" y="1237957"/>
            <a:ext cx="716634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顾客：</a:t>
            </a:r>
            <a:r>
              <a:rPr lang="en-US" altLang="zh-CN" sz="3600" dirty="0"/>
              <a:t>  </a:t>
            </a:r>
            <a:r>
              <a:rPr lang="zh-CN" altLang="en-US" sz="3600" dirty="0"/>
              <a:t>老板，收钱。</a:t>
            </a:r>
            <a:endParaRPr lang="en-US" altLang="zh-CN" sz="3600" dirty="0"/>
          </a:p>
          <a:p>
            <a:endParaRPr lang="en-US" sz="3600" dirty="0"/>
          </a:p>
          <a:p>
            <a:r>
              <a:rPr lang="zh-CN" altLang="en-US" sz="3600" dirty="0"/>
              <a:t>老板：</a:t>
            </a:r>
            <a:r>
              <a:rPr lang="en-US" altLang="zh-CN" sz="3600" dirty="0"/>
              <a:t>   </a:t>
            </a:r>
            <a:r>
              <a:rPr lang="zh-CN" altLang="en-US" sz="3600" dirty="0"/>
              <a:t>一共是十块三毛</a:t>
            </a:r>
            <a:endParaRPr lang="en-US" altLang="zh-CN" sz="3600" dirty="0"/>
          </a:p>
          <a:p>
            <a:r>
              <a:rPr lang="zh-CN" altLang="en-US" sz="3600" dirty="0"/>
              <a:t>你会讲海南话，我收你十块可以了。</a:t>
            </a:r>
            <a:endParaRPr lang="en-US" altLang="zh-CN" sz="3600" dirty="0"/>
          </a:p>
          <a:p>
            <a:endParaRPr lang="en-US" altLang="zh-CN" sz="3600" dirty="0"/>
          </a:p>
          <a:p>
            <a:r>
              <a:rPr lang="zh-CN" altLang="en-US" sz="3600" dirty="0"/>
              <a:t>顾客：</a:t>
            </a:r>
            <a:r>
              <a:rPr lang="en-US" altLang="zh-CN" sz="3600" dirty="0"/>
              <a:t> </a:t>
            </a:r>
            <a:r>
              <a:rPr lang="zh-CN" altLang="en-US" sz="3600" dirty="0"/>
              <a:t>谢谢！</a:t>
            </a:r>
            <a:endParaRPr lang="en-US" altLang="zh-CN" sz="3600" dirty="0"/>
          </a:p>
          <a:p>
            <a:endParaRPr lang="en-US" altLang="zh-CN" sz="3600" dirty="0"/>
          </a:p>
          <a:p>
            <a:r>
              <a:rPr lang="zh-CN" altLang="en-US" sz="3600" dirty="0"/>
              <a:t>老板：</a:t>
            </a:r>
            <a:r>
              <a:rPr lang="en-US" altLang="zh-CN" sz="3600" dirty="0"/>
              <a:t> </a:t>
            </a:r>
            <a:r>
              <a:rPr lang="zh-CN" altLang="en-US" sz="3600" dirty="0"/>
              <a:t>不客气，下次再来。</a:t>
            </a:r>
            <a:endParaRPr lang="en-US" altLang="zh-CN" sz="3600" dirty="0"/>
          </a:p>
          <a:p>
            <a:endParaRPr lang="en-US" dirty="0"/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71823" y="518537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108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52DC5-EB3F-48CA-BF10-83D29BFFB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6104"/>
            <a:ext cx="4828674" cy="537986"/>
          </a:xfrm>
        </p:spPr>
        <p:txBody>
          <a:bodyPr>
            <a:noAutofit/>
          </a:bodyPr>
          <a:lstStyle/>
          <a:p>
            <a:r>
              <a:rPr lang="zh-CN" altLang="en-US" sz="4800" b="1" dirty="0"/>
              <a:t>咖啡店</a:t>
            </a:r>
            <a:r>
              <a:rPr lang="en-US" altLang="zh-CN" sz="4800" b="1" dirty="0"/>
              <a:t>-</a:t>
            </a:r>
            <a:r>
              <a:rPr lang="zh-CN" altLang="en-US" sz="4800" b="1" dirty="0"/>
              <a:t>练习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8D51A-03C7-4635-AEB5-A181E8A5CB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375656"/>
            <a:ext cx="4662312" cy="582506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sz="2900" dirty="0"/>
              <a:t>老板：你要点什么？</a:t>
            </a:r>
            <a:endParaRPr lang="en-US" altLang="zh-CN" sz="2900" dirty="0"/>
          </a:p>
          <a:p>
            <a:pPr>
              <a:lnSpc>
                <a:spcPct val="120000"/>
              </a:lnSpc>
            </a:pPr>
            <a:r>
              <a:rPr lang="zh-CN" altLang="en-US" sz="2900" dirty="0"/>
              <a:t>顾客：</a:t>
            </a:r>
            <a:r>
              <a:rPr lang="en-US" sz="2900" dirty="0"/>
              <a:t> </a:t>
            </a:r>
            <a:r>
              <a:rPr lang="zh-CN" altLang="en-US" sz="2900" dirty="0"/>
              <a:t>给侬一杯咖啡，一杯</a:t>
            </a:r>
            <a:r>
              <a:rPr lang="en-US" altLang="zh-CN" sz="2900" dirty="0" err="1"/>
              <a:t>Teh</a:t>
            </a:r>
            <a:r>
              <a:rPr lang="en-US" altLang="zh-CN" sz="2900" dirty="0"/>
              <a:t> C </a:t>
            </a:r>
            <a:r>
              <a:rPr lang="zh-CN" altLang="en-US" sz="2900" dirty="0"/>
              <a:t>少糖</a:t>
            </a:r>
            <a:endParaRPr lang="en-US" altLang="zh-CN" sz="2900" dirty="0"/>
          </a:p>
          <a:p>
            <a:pPr marL="0" indent="0">
              <a:lnSpc>
                <a:spcPct val="120000"/>
              </a:lnSpc>
              <a:buNone/>
            </a:pPr>
            <a:r>
              <a:rPr lang="en-US" altLang="zh-CN" sz="2900" dirty="0"/>
              <a:t>               </a:t>
            </a:r>
            <a:r>
              <a:rPr lang="zh-CN" altLang="en-US" sz="2900" dirty="0"/>
              <a:t> 和两片</a:t>
            </a:r>
            <a:r>
              <a:rPr lang="en-US" altLang="zh-CN" sz="2900" dirty="0"/>
              <a:t>(</a:t>
            </a:r>
            <a:r>
              <a:rPr lang="en-US" altLang="zh-CN" sz="2900" dirty="0" err="1"/>
              <a:t>te</a:t>
            </a:r>
            <a:r>
              <a:rPr lang="en-US" altLang="zh-CN" sz="2900" dirty="0"/>
              <a:t>)</a:t>
            </a:r>
            <a:r>
              <a:rPr lang="zh-CN" altLang="en-US" sz="2900" dirty="0"/>
              <a:t>烤面包。</a:t>
            </a:r>
            <a:endParaRPr lang="en-US" altLang="zh-CN" sz="2900" dirty="0"/>
          </a:p>
          <a:p>
            <a:pPr>
              <a:lnSpc>
                <a:spcPct val="120000"/>
              </a:lnSpc>
            </a:pPr>
            <a:r>
              <a:rPr lang="zh-CN" altLang="en-US" sz="2900" dirty="0"/>
              <a:t>老板：你点一杯咖啡，一杯</a:t>
            </a:r>
            <a:r>
              <a:rPr lang="en-US" altLang="zh-CN" sz="2900" dirty="0" err="1"/>
              <a:t>Teh</a:t>
            </a:r>
            <a:r>
              <a:rPr lang="en-US" altLang="zh-CN" sz="2900" dirty="0"/>
              <a:t> C </a:t>
            </a:r>
            <a:r>
              <a:rPr lang="zh-CN" altLang="en-US" sz="2900" dirty="0"/>
              <a:t>少糖</a:t>
            </a:r>
            <a:endParaRPr lang="en-US" altLang="zh-CN" sz="2900" dirty="0"/>
          </a:p>
          <a:p>
            <a:pPr marL="0" indent="0">
              <a:lnSpc>
                <a:spcPct val="120000"/>
              </a:lnSpc>
              <a:buNone/>
            </a:pPr>
            <a:r>
              <a:rPr lang="en-US" altLang="zh-CN" sz="2900" dirty="0"/>
              <a:t>                 </a:t>
            </a:r>
            <a:r>
              <a:rPr lang="zh-CN" altLang="en-US" sz="2900" dirty="0"/>
              <a:t>和两片烤面包，够了吗？</a:t>
            </a:r>
            <a:endParaRPr lang="en-US" altLang="zh-CN" sz="2900" dirty="0"/>
          </a:p>
          <a:p>
            <a:pPr>
              <a:lnSpc>
                <a:spcPct val="120000"/>
              </a:lnSpc>
            </a:pPr>
            <a:r>
              <a:rPr lang="zh-CN" altLang="en-US" sz="2900" dirty="0"/>
              <a:t>顾客：侬还要两粒</a:t>
            </a:r>
            <a:r>
              <a:rPr lang="en-US" altLang="zh-CN" sz="2900" dirty="0"/>
              <a:t>/</a:t>
            </a:r>
            <a:r>
              <a:rPr lang="zh-CN" altLang="en-US" sz="2900" dirty="0"/>
              <a:t>个半生熟的鸡蛋。</a:t>
            </a:r>
            <a:endParaRPr lang="en-US" altLang="zh-CN" sz="2900" dirty="0"/>
          </a:p>
          <a:p>
            <a:pPr>
              <a:lnSpc>
                <a:spcPct val="120000"/>
              </a:lnSpc>
            </a:pPr>
            <a:r>
              <a:rPr lang="zh-CN" altLang="en-US" sz="2900" dirty="0"/>
              <a:t>老板： 好的。</a:t>
            </a:r>
            <a:endParaRPr lang="en-US" sz="2900" dirty="0"/>
          </a:p>
          <a:p>
            <a:pPr>
              <a:lnSpc>
                <a:spcPct val="120000"/>
              </a:lnSpc>
            </a:pPr>
            <a:r>
              <a:rPr lang="zh-CN" altLang="en-US" sz="2900" dirty="0"/>
              <a:t>老板：</a:t>
            </a:r>
            <a:r>
              <a:rPr lang="en-US" altLang="zh-CN" sz="2900" dirty="0"/>
              <a:t>  </a:t>
            </a:r>
            <a:r>
              <a:rPr lang="zh-CN" altLang="en-US" sz="2900" dirty="0"/>
              <a:t>面包要搽牛油还是咖亚？</a:t>
            </a:r>
            <a:endParaRPr lang="en-US" altLang="zh-CN" sz="2900" dirty="0"/>
          </a:p>
          <a:p>
            <a:pPr>
              <a:lnSpc>
                <a:spcPct val="120000"/>
              </a:lnSpc>
            </a:pPr>
            <a:r>
              <a:rPr lang="zh-CN" altLang="en-US" sz="2900" dirty="0"/>
              <a:t>顾客：</a:t>
            </a:r>
            <a:r>
              <a:rPr lang="en-US" altLang="zh-CN" sz="2900" dirty="0"/>
              <a:t>  </a:t>
            </a:r>
            <a:r>
              <a:rPr lang="zh-CN" altLang="en-US" sz="2900" dirty="0"/>
              <a:t>两样都要。</a:t>
            </a:r>
            <a:endParaRPr lang="en-US" altLang="zh-CN" sz="2900" dirty="0"/>
          </a:p>
          <a:p>
            <a:r>
              <a:rPr lang="zh-CN" altLang="en-US" sz="2900" dirty="0"/>
              <a:t>顾客：</a:t>
            </a:r>
            <a:r>
              <a:rPr lang="en-US" altLang="zh-CN" sz="2900" dirty="0"/>
              <a:t> </a:t>
            </a:r>
            <a:r>
              <a:rPr lang="zh-CN" altLang="en-US" sz="2900" dirty="0"/>
              <a:t>拿一支</a:t>
            </a:r>
            <a:r>
              <a:rPr lang="en-US" altLang="zh-CN" sz="2900" dirty="0"/>
              <a:t>/</a:t>
            </a:r>
            <a:r>
              <a:rPr lang="zh-CN" altLang="en-US" sz="2900" dirty="0"/>
              <a:t>个茶匙来。</a:t>
            </a:r>
            <a:endParaRPr lang="en-US" altLang="zh-CN" sz="2900" dirty="0"/>
          </a:p>
          <a:p>
            <a:r>
              <a:rPr lang="zh-CN" altLang="en-US" sz="2900" dirty="0"/>
              <a:t>顾客：</a:t>
            </a:r>
            <a:r>
              <a:rPr lang="en-US" altLang="zh-CN" sz="2900" dirty="0"/>
              <a:t> </a:t>
            </a:r>
            <a:r>
              <a:rPr lang="zh-CN" altLang="en-US" sz="2900" dirty="0"/>
              <a:t>有酱油吗？</a:t>
            </a:r>
            <a:endParaRPr lang="en-US" altLang="zh-CN" sz="2900" dirty="0"/>
          </a:p>
          <a:p>
            <a:r>
              <a:rPr lang="zh-CN" altLang="en-US" sz="2900" dirty="0"/>
              <a:t>老板：有，就来。</a:t>
            </a:r>
            <a:endParaRPr lang="en-US" sz="2900" dirty="0"/>
          </a:p>
          <a:p>
            <a:pPr>
              <a:lnSpc>
                <a:spcPct val="120000"/>
              </a:lnSpc>
            </a:pPr>
            <a:endParaRPr lang="en-US" altLang="zh-CN" sz="2900" dirty="0"/>
          </a:p>
          <a:p>
            <a:endParaRPr lang="en-US" sz="2200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E0B9B4-441E-45BB-B366-49D6934EB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6356" y="1375656"/>
            <a:ext cx="6050844" cy="4925131"/>
          </a:xfrm>
        </p:spPr>
        <p:txBody>
          <a:bodyPr>
            <a:normAutofit fontScale="70000" lnSpcReduction="20000"/>
          </a:bodyPr>
          <a:lstStyle/>
          <a:p>
            <a:r>
              <a:rPr lang="zh-CN" altLang="en-US" dirty="0"/>
              <a:t>顾客</a:t>
            </a:r>
            <a:r>
              <a:rPr lang="en-US" altLang="zh-CN" dirty="0"/>
              <a:t>:  </a:t>
            </a:r>
            <a:r>
              <a:rPr lang="zh-CN" altLang="en-US" dirty="0"/>
              <a:t>还有什么吃的？</a:t>
            </a:r>
            <a:endParaRPr lang="en-US" altLang="zh-CN" dirty="0"/>
          </a:p>
          <a:p>
            <a:r>
              <a:rPr lang="zh-CN" altLang="en-US" dirty="0"/>
              <a:t>老板：请看菜单。</a:t>
            </a:r>
            <a:endParaRPr lang="en-US" altLang="zh-CN" dirty="0"/>
          </a:p>
          <a:p>
            <a:r>
              <a:rPr lang="zh-CN" altLang="en-US" dirty="0"/>
              <a:t>顾客：</a:t>
            </a:r>
            <a:r>
              <a:rPr lang="en-US" altLang="zh-CN" dirty="0"/>
              <a:t> </a:t>
            </a:r>
            <a:r>
              <a:rPr lang="zh-CN" altLang="en-US" dirty="0"/>
              <a:t>给侬一份咖喱鸡饭。</a:t>
            </a:r>
            <a:endParaRPr lang="en-US" altLang="zh-CN" dirty="0"/>
          </a:p>
          <a:p>
            <a:r>
              <a:rPr lang="zh-CN" altLang="en-US" dirty="0"/>
              <a:t>老板：</a:t>
            </a:r>
            <a:r>
              <a:rPr lang="en-US" altLang="zh-CN" dirty="0"/>
              <a:t> </a:t>
            </a:r>
            <a:r>
              <a:rPr lang="zh-CN" altLang="en-US" dirty="0"/>
              <a:t>要辣椒吗？</a:t>
            </a:r>
            <a:endParaRPr lang="en-US" altLang="zh-CN" dirty="0"/>
          </a:p>
          <a:p>
            <a:r>
              <a:rPr lang="zh-CN" altLang="en-US" dirty="0"/>
              <a:t>顾客：</a:t>
            </a:r>
            <a:r>
              <a:rPr lang="en-US" altLang="zh-CN" dirty="0"/>
              <a:t>  </a:t>
            </a:r>
            <a:r>
              <a:rPr lang="zh-CN" altLang="en-US" dirty="0"/>
              <a:t>要，放多一点辣椒。</a:t>
            </a:r>
            <a:endParaRPr lang="en-US" altLang="zh-CN" dirty="0"/>
          </a:p>
          <a:p>
            <a:r>
              <a:rPr lang="zh-CN" altLang="en-US" dirty="0"/>
              <a:t>顾客：</a:t>
            </a:r>
            <a:r>
              <a:rPr lang="en-US" altLang="zh-CN" dirty="0"/>
              <a:t> </a:t>
            </a:r>
            <a:r>
              <a:rPr lang="zh-CN" altLang="en-US" dirty="0"/>
              <a:t>老板，今天有三角捞吗？</a:t>
            </a:r>
            <a:endParaRPr lang="en-US" altLang="zh-CN" dirty="0"/>
          </a:p>
          <a:p>
            <a:r>
              <a:rPr lang="zh-CN" altLang="en-US" dirty="0"/>
              <a:t>老板：</a:t>
            </a:r>
            <a:r>
              <a:rPr lang="en-US" altLang="zh-CN" dirty="0"/>
              <a:t>  </a:t>
            </a:r>
            <a:r>
              <a:rPr lang="zh-CN" altLang="en-US" dirty="0"/>
              <a:t>对不起，刚刚卖完了。</a:t>
            </a:r>
            <a:endParaRPr lang="en-US" altLang="zh-CN" dirty="0"/>
          </a:p>
          <a:p>
            <a:r>
              <a:rPr lang="zh-CN" altLang="en-US" dirty="0"/>
              <a:t>顾客：</a:t>
            </a:r>
            <a:r>
              <a:rPr lang="en-US" altLang="zh-CN" dirty="0"/>
              <a:t> </a:t>
            </a:r>
            <a:r>
              <a:rPr lang="zh-CN" altLang="en-US" dirty="0"/>
              <a:t>有牙签吗？</a:t>
            </a:r>
            <a:endParaRPr lang="en-US" altLang="zh-CN" dirty="0"/>
          </a:p>
          <a:p>
            <a:r>
              <a:rPr lang="zh-CN" altLang="en-US" dirty="0"/>
              <a:t>老板：</a:t>
            </a:r>
            <a:r>
              <a:rPr lang="en-US" altLang="zh-CN" dirty="0"/>
              <a:t>  </a:t>
            </a:r>
            <a:r>
              <a:rPr lang="zh-CN" altLang="en-US" dirty="0"/>
              <a:t>在柜台那里，请自己拿。</a:t>
            </a:r>
            <a:endParaRPr lang="en-US" altLang="zh-CN" dirty="0"/>
          </a:p>
          <a:p>
            <a:r>
              <a:rPr lang="zh-CN" altLang="en-US" dirty="0"/>
              <a:t>顾客：</a:t>
            </a:r>
            <a:r>
              <a:rPr lang="en-US" altLang="zh-CN" dirty="0"/>
              <a:t>  </a:t>
            </a:r>
            <a:r>
              <a:rPr lang="zh-CN" altLang="en-US" dirty="0"/>
              <a:t>老板，收钱。</a:t>
            </a:r>
            <a:endParaRPr lang="en-US" altLang="zh-CN" dirty="0"/>
          </a:p>
          <a:p>
            <a:r>
              <a:rPr lang="zh-CN" altLang="en-US" dirty="0"/>
              <a:t>老板：</a:t>
            </a:r>
            <a:r>
              <a:rPr lang="en-US" altLang="zh-CN" dirty="0"/>
              <a:t>   </a:t>
            </a:r>
            <a:r>
              <a:rPr lang="zh-CN" altLang="en-US" dirty="0"/>
              <a:t>一共（</a:t>
            </a:r>
            <a:r>
              <a:rPr lang="en-US" altLang="zh-CN" dirty="0"/>
              <a:t>she)</a:t>
            </a:r>
            <a:r>
              <a:rPr lang="zh-CN" altLang="en-US" dirty="0"/>
              <a:t>是十块三毛</a:t>
            </a:r>
            <a:r>
              <a:rPr lang="en-US" altLang="zh-CN" dirty="0"/>
              <a:t>. </a:t>
            </a:r>
          </a:p>
          <a:p>
            <a:pPr marL="0" indent="0">
              <a:buNone/>
            </a:pPr>
            <a:r>
              <a:rPr lang="zh-CN" altLang="en-US" dirty="0"/>
              <a:t>                   你会将海南话，我收你十块可以了。</a:t>
            </a:r>
            <a:endParaRPr lang="en-US" altLang="zh-CN" dirty="0"/>
          </a:p>
          <a:p>
            <a:r>
              <a:rPr lang="zh-CN" altLang="en-US" dirty="0"/>
              <a:t>顾客：</a:t>
            </a:r>
            <a:r>
              <a:rPr lang="en-US" altLang="zh-CN" dirty="0"/>
              <a:t> </a:t>
            </a:r>
            <a:r>
              <a:rPr lang="zh-CN" altLang="en-US" dirty="0"/>
              <a:t>谢谢！</a:t>
            </a:r>
            <a:endParaRPr lang="en-US" altLang="zh-CN" dirty="0"/>
          </a:p>
          <a:p>
            <a:r>
              <a:rPr lang="zh-CN" altLang="en-US" dirty="0"/>
              <a:t>老板：</a:t>
            </a:r>
            <a:r>
              <a:rPr lang="en-US" altLang="zh-CN" dirty="0"/>
              <a:t> </a:t>
            </a:r>
            <a:r>
              <a:rPr lang="zh-CN" altLang="en-US" dirty="0"/>
              <a:t>不客气，下次再来。</a:t>
            </a:r>
            <a:endParaRPr lang="en-US" altLang="zh-CN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907619" y="2144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82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30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andicam 2018-08-04 10-10-48-160">
            <a:hlinkClick r:id="" action="ppaction://media"/>
            <a:extLst>
              <a:ext uri="{FF2B5EF4-FFF2-40B4-BE49-F238E27FC236}">
                <a16:creationId xmlns:a16="http://schemas.microsoft.com/office/drawing/2014/main" id="{850B4B02-9473-4A3C-B3B5-F879AE5624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02443" y="200203"/>
            <a:ext cx="4850295" cy="6283337"/>
          </a:xfrm>
          <a:prstGeom prst="rect">
            <a:avLst/>
          </a:prstGeom>
        </p:spPr>
      </p:pic>
      <p:pic>
        <p:nvPicPr>
          <p:cNvPr id="2" name="2020-08-16 160300">
            <a:hlinkClick r:id="" action="ppaction://media"/>
            <a:extLst>
              <a:ext uri="{FF2B5EF4-FFF2-40B4-BE49-F238E27FC236}">
                <a16:creationId xmlns:a16="http://schemas.microsoft.com/office/drawing/2014/main" id="{A731BCCB-9DC7-423D-B38E-1B6CBE088FA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16291" y="3429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65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9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60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4AAB5AB-B889-4F08-993E-C6B1FB3FB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购物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375C7B-DBB4-4EA8-BA1F-7DD7BAFDC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34948" cy="4351338"/>
          </a:xfrm>
        </p:spPr>
        <p:txBody>
          <a:bodyPr>
            <a:normAutofit/>
          </a:bodyPr>
          <a:lstStyle/>
          <a:p>
            <a:r>
              <a:rPr lang="en-US" altLang="zh-CN" dirty="0"/>
              <a:t>A: </a:t>
            </a:r>
            <a:r>
              <a:rPr lang="zh-CN" altLang="en-US" dirty="0"/>
              <a:t>哪有最大的购物中心？</a:t>
            </a:r>
            <a:endParaRPr lang="en-US" altLang="zh-CN" dirty="0"/>
          </a:p>
          <a:p>
            <a:r>
              <a:rPr lang="en-US" altLang="zh-CN" dirty="0"/>
              <a:t>A: </a:t>
            </a:r>
            <a:r>
              <a:rPr lang="zh-CN" altLang="en-US" dirty="0"/>
              <a:t>这里有</a:t>
            </a:r>
            <a:r>
              <a:rPr lang="zh-CN" altLang="en-US" dirty="0">
                <a:highlight>
                  <a:srgbClr val="FFFF00"/>
                </a:highlight>
              </a:rPr>
              <a:t>米</a:t>
            </a:r>
            <a:r>
              <a:rPr lang="zh-CN" altLang="en-US" dirty="0"/>
              <a:t>海南生产的茶？</a:t>
            </a:r>
            <a:endParaRPr lang="en-US" altLang="zh-CN" dirty="0"/>
          </a:p>
          <a:p>
            <a:r>
              <a:rPr lang="en-US" altLang="zh-CN" dirty="0"/>
              <a:t>B: </a:t>
            </a:r>
            <a:r>
              <a:rPr lang="zh-CN" altLang="en-US" dirty="0"/>
              <a:t>苦丁茶和兰贵人。</a:t>
            </a:r>
            <a:endParaRPr lang="en-US" altLang="zh-CN" dirty="0"/>
          </a:p>
          <a:p>
            <a:r>
              <a:rPr lang="en-US" altLang="zh-CN" dirty="0"/>
              <a:t>A: </a:t>
            </a:r>
            <a:r>
              <a:rPr lang="zh-CN" altLang="en-US" dirty="0"/>
              <a:t>这两样茶有</a:t>
            </a:r>
            <a:r>
              <a:rPr lang="zh-CN" altLang="en-US" dirty="0">
                <a:highlight>
                  <a:srgbClr val="FFFF00"/>
                </a:highlight>
              </a:rPr>
              <a:t>米</a:t>
            </a:r>
            <a:r>
              <a:rPr lang="zh-CN" altLang="en-US" dirty="0"/>
              <a:t>不同？</a:t>
            </a:r>
            <a:endParaRPr lang="en-US" altLang="zh-CN" dirty="0"/>
          </a:p>
          <a:p>
            <a:r>
              <a:rPr lang="en-US" altLang="zh-CN" dirty="0"/>
              <a:t>A:  </a:t>
            </a:r>
            <a:r>
              <a:rPr lang="zh-CN" altLang="en-US" dirty="0"/>
              <a:t>你们有卖辣椒酱吗？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r>
              <a:rPr lang="zh-CN" altLang="en-US" dirty="0">
                <a:highlight>
                  <a:srgbClr val="FFFF00"/>
                </a:highlight>
              </a:rPr>
              <a:t>米</a:t>
            </a:r>
            <a:r>
              <a:rPr lang="en-US" altLang="zh-CN" dirty="0"/>
              <a:t>(</a:t>
            </a:r>
            <a:r>
              <a:rPr lang="zh-CN" altLang="en-US" dirty="0"/>
              <a:t>什么）</a:t>
            </a:r>
            <a:endParaRPr lang="en-US" altLang="zh-CN" dirty="0"/>
          </a:p>
          <a:p>
            <a:endParaRPr lang="en-US" dirty="0"/>
          </a:p>
        </p:txBody>
      </p:sp>
      <p:pic>
        <p:nvPicPr>
          <p:cNvPr id="1026" name="Picture 2" descr="Image result for è¦ä¸è¶å¾ç">
            <a:extLst>
              <a:ext uri="{FF2B5EF4-FFF2-40B4-BE49-F238E27FC236}">
                <a16:creationId xmlns:a16="http://schemas.microsoft.com/office/drawing/2014/main" id="{4055AF0F-B45C-4E69-86AF-18FA717234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771" y="695325"/>
            <a:ext cx="230505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gw.alicdn.com/bao/uploaded/i1/2925612428/O1CN011To467WeUvd7xLx_!!2925612428.jpg_b.jpg">
            <a:extLst>
              <a:ext uri="{FF2B5EF4-FFF2-40B4-BE49-F238E27FC236}">
                <a16:creationId xmlns:a16="http://schemas.microsoft.com/office/drawing/2014/main" id="{DC9E1280-289A-4F14-8372-04603F3AE0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560" y="590550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æµ·åç¹äº§">
            <a:extLst>
              <a:ext uri="{FF2B5EF4-FFF2-40B4-BE49-F238E27FC236}">
                <a16:creationId xmlns:a16="http://schemas.microsoft.com/office/drawing/2014/main" id="{32402A94-B823-440A-86DA-255B9C11C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4480" y="2947524"/>
            <a:ext cx="3566160" cy="356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619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356E5F-7918-4EC4-92B1-CA4239708D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07963"/>
            <a:ext cx="5787887" cy="3882683"/>
          </a:xfrm>
        </p:spPr>
        <p:txBody>
          <a:bodyPr>
            <a:normAutofit/>
          </a:bodyPr>
          <a:lstStyle/>
          <a:p>
            <a:r>
              <a:rPr lang="en-US" altLang="zh-CN" dirty="0"/>
              <a:t>B: </a:t>
            </a:r>
            <a:r>
              <a:rPr lang="zh-CN" altLang="en-US" dirty="0"/>
              <a:t>这海南椰子糖很好吃，很多人买。</a:t>
            </a:r>
            <a:endParaRPr lang="en-US" altLang="zh-CN" dirty="0"/>
          </a:p>
          <a:p>
            <a:r>
              <a:rPr lang="en-US" altLang="zh-CN" dirty="0"/>
              <a:t>A: </a:t>
            </a:r>
            <a:r>
              <a:rPr lang="zh-CN" altLang="en-US" dirty="0"/>
              <a:t>可以试吃一粒糖吗？</a:t>
            </a:r>
            <a:endParaRPr lang="en-US" altLang="zh-CN" dirty="0"/>
          </a:p>
          <a:p>
            <a:r>
              <a:rPr lang="en-US" altLang="zh-CN" dirty="0"/>
              <a:t>B: </a:t>
            </a:r>
            <a:r>
              <a:rPr lang="zh-CN" altLang="en-US" dirty="0"/>
              <a:t>你喜欢喝咖啡吗？</a:t>
            </a:r>
            <a:endParaRPr lang="en-US" altLang="zh-CN" dirty="0"/>
          </a:p>
          <a:p>
            <a:r>
              <a:rPr lang="en-US" altLang="zh-CN" dirty="0"/>
              <a:t>B:</a:t>
            </a:r>
            <a:r>
              <a:rPr lang="zh-CN" altLang="en-US" dirty="0"/>
              <a:t>海南福山咖啡很有名。</a:t>
            </a:r>
            <a:endParaRPr lang="en-US" altLang="zh-CN" dirty="0"/>
          </a:p>
          <a:p>
            <a:r>
              <a:rPr lang="en-US" altLang="zh-CN" dirty="0"/>
              <a:t>B: </a:t>
            </a:r>
            <a:r>
              <a:rPr lang="zh-CN" altLang="en-US" dirty="0"/>
              <a:t>我可以冲一杯给你试试。</a:t>
            </a:r>
            <a:endParaRPr lang="en-US" altLang="zh-CN" dirty="0"/>
          </a:p>
          <a:p>
            <a:endParaRPr lang="en-US" dirty="0"/>
          </a:p>
        </p:txBody>
      </p:sp>
      <p:pic>
        <p:nvPicPr>
          <p:cNvPr id="2050" name="Picture 2" descr="Image result for æµ·ååå¡">
            <a:extLst>
              <a:ext uri="{FF2B5EF4-FFF2-40B4-BE49-F238E27FC236}">
                <a16:creationId xmlns:a16="http://schemas.microsoft.com/office/drawing/2014/main" id="{1CA04B11-878D-4F3C-AF63-F900683C0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8486" y="3291840"/>
            <a:ext cx="3158197" cy="3158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æµ·åæ¤°å­ç³">
            <a:extLst>
              <a:ext uri="{FF2B5EF4-FFF2-40B4-BE49-F238E27FC236}">
                <a16:creationId xmlns:a16="http://schemas.microsoft.com/office/drawing/2014/main" id="{4213B900-793F-44C0-A6B5-1E3B4C5FD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127" y="829993"/>
            <a:ext cx="4248443" cy="4248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05097" y="54343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578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5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F87E8-2F8C-432A-A5AE-8DF5BA48B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409" y="884721"/>
            <a:ext cx="5045765" cy="4351338"/>
          </a:xfrm>
        </p:spPr>
        <p:txBody>
          <a:bodyPr>
            <a:normAutofit lnSpcReduction="10000"/>
          </a:bodyPr>
          <a:lstStyle/>
          <a:p>
            <a:r>
              <a:rPr lang="en-US" altLang="zh-CN" dirty="0"/>
              <a:t>A:</a:t>
            </a:r>
            <a:r>
              <a:rPr lang="zh-CN" altLang="en-US" dirty="0"/>
              <a:t>还有其它海南特产吗？</a:t>
            </a:r>
            <a:endParaRPr lang="en-US" altLang="zh-CN" dirty="0"/>
          </a:p>
          <a:p>
            <a:r>
              <a:rPr lang="en-US" altLang="zh-CN" dirty="0"/>
              <a:t>B:</a:t>
            </a:r>
            <a:r>
              <a:rPr lang="zh-CN" altLang="en-US" dirty="0"/>
              <a:t>还有：椰子脆片，椰奶酥卷，白胡椒。</a:t>
            </a:r>
            <a:endParaRPr lang="en-US" altLang="zh-CN" dirty="0"/>
          </a:p>
          <a:p>
            <a:r>
              <a:rPr lang="en-US" altLang="zh-CN" dirty="0"/>
              <a:t>A:</a:t>
            </a:r>
            <a:r>
              <a:rPr lang="zh-CN" altLang="en-US" dirty="0"/>
              <a:t>好，让我慢慢看。</a:t>
            </a:r>
            <a:endParaRPr lang="en-US" altLang="zh-CN" dirty="0"/>
          </a:p>
          <a:p>
            <a:r>
              <a:rPr lang="en-US" altLang="zh-CN" dirty="0"/>
              <a:t>A:</a:t>
            </a:r>
            <a:r>
              <a:rPr lang="zh-CN" altLang="en-US" dirty="0"/>
              <a:t>就买这些吧。</a:t>
            </a:r>
            <a:endParaRPr lang="en-US" altLang="zh-CN" dirty="0"/>
          </a:p>
          <a:p>
            <a:r>
              <a:rPr lang="en-US" altLang="zh-CN" dirty="0"/>
              <a:t>A:</a:t>
            </a:r>
            <a:r>
              <a:rPr lang="zh-CN" altLang="en-US" dirty="0"/>
              <a:t>可以用现金付款吗？</a:t>
            </a:r>
            <a:endParaRPr lang="en-US" altLang="zh-CN" dirty="0"/>
          </a:p>
          <a:p>
            <a:r>
              <a:rPr lang="en-US" altLang="zh-CN" dirty="0"/>
              <a:t>A:</a:t>
            </a:r>
            <a:r>
              <a:rPr lang="zh-CN" altLang="en-US" dirty="0"/>
              <a:t>请问买多有折扣吗？</a:t>
            </a:r>
            <a:endParaRPr lang="en-US" altLang="zh-CN" dirty="0"/>
          </a:p>
          <a:p>
            <a:r>
              <a:rPr lang="en-US" altLang="zh-CN" dirty="0"/>
              <a:t>A:</a:t>
            </a:r>
            <a:r>
              <a:rPr lang="zh-CN" altLang="en-US" dirty="0"/>
              <a:t>可以打开来看看吗？</a:t>
            </a:r>
            <a:endParaRPr lang="en-US" altLang="zh-CN" dirty="0"/>
          </a:p>
          <a:p>
            <a:r>
              <a:rPr lang="en-US" altLang="zh-CN" dirty="0"/>
              <a:t>A:</a:t>
            </a:r>
            <a:r>
              <a:rPr lang="zh-CN" altLang="en-US" dirty="0"/>
              <a:t>可以给我多一个袋子吗？</a:t>
            </a:r>
            <a:endParaRPr lang="en-US" altLang="zh-CN" dirty="0"/>
          </a:p>
          <a:p>
            <a:endParaRPr lang="en-US" dirty="0"/>
          </a:p>
        </p:txBody>
      </p:sp>
      <p:pic>
        <p:nvPicPr>
          <p:cNvPr id="5" name="Picture 6" descr="Image result for æµ·åç¹äº§">
            <a:extLst>
              <a:ext uri="{FF2B5EF4-FFF2-40B4-BE49-F238E27FC236}">
                <a16:creationId xmlns:a16="http://schemas.microsoft.com/office/drawing/2014/main" id="{42D39C4C-99A8-43A8-A85C-2E8DAA789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88" y="511125"/>
            <a:ext cx="2717409" cy="2717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Image result for æµ·åç¹äº§">
            <a:extLst>
              <a:ext uri="{FF2B5EF4-FFF2-40B4-BE49-F238E27FC236}">
                <a16:creationId xmlns:a16="http://schemas.microsoft.com/office/drawing/2014/main" id="{889ECC8B-9F4D-41CB-8A9F-1F7CC8C33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4134" y="3629466"/>
            <a:ext cx="2717409" cy="2717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Image result for æµ·åç¹äº§">
            <a:extLst>
              <a:ext uri="{FF2B5EF4-FFF2-40B4-BE49-F238E27FC236}">
                <a16:creationId xmlns:a16="http://schemas.microsoft.com/office/drawing/2014/main" id="{8E540B62-5F4C-4293-B831-A2B20918A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8873" y="3805310"/>
            <a:ext cx="2143125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324447" y="53796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60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1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C88439-C890-4437-A0DE-EBAC18A85F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4181" y="4849792"/>
            <a:ext cx="11390891" cy="1200540"/>
          </a:xfrm>
        </p:spPr>
        <p:txBody>
          <a:bodyPr>
            <a:normAutofit fontScale="90000"/>
          </a:bodyPr>
          <a:lstStyle/>
          <a:p>
            <a:r>
              <a:rPr lang="zh-TW" altLang="en-US" sz="4800" b="0" i="0" dirty="0">
                <a:effectLst/>
                <a:latin typeface="Roboto"/>
              </a:rPr>
              <a:t>海南話</a:t>
            </a:r>
            <a:r>
              <a:rPr lang="en-US" altLang="zh-TW" sz="4800" b="0" i="0" dirty="0">
                <a:effectLst/>
                <a:latin typeface="Roboto"/>
              </a:rPr>
              <a:t>(</a:t>
            </a:r>
            <a:r>
              <a:rPr lang="zh-TW" altLang="en-US" sz="4800" b="0" i="0" dirty="0">
                <a:effectLst/>
                <a:latin typeface="Roboto"/>
              </a:rPr>
              <a:t>瓊語</a:t>
            </a:r>
            <a:r>
              <a:rPr lang="en-US" altLang="zh-TW" sz="4800" b="0" i="0" dirty="0">
                <a:effectLst/>
                <a:latin typeface="Roboto"/>
              </a:rPr>
              <a:t>)</a:t>
            </a:r>
            <a:r>
              <a:rPr lang="zh-TW" altLang="en-US" sz="4800" b="0" i="0" dirty="0">
                <a:effectLst/>
                <a:latin typeface="Roboto"/>
              </a:rPr>
              <a:t>原創歌曲 －</a:t>
            </a:r>
            <a:r>
              <a:rPr lang="en-US" altLang="zh-CN" sz="4800" b="0" i="0" dirty="0">
                <a:effectLst/>
                <a:latin typeface="Roboto"/>
              </a:rPr>
              <a:t>《</a:t>
            </a:r>
            <a:r>
              <a:rPr lang="zh-CN" altLang="en-US" sz="4800" b="0" i="0" dirty="0">
                <a:effectLst/>
                <a:latin typeface="Roboto"/>
              </a:rPr>
              <a:t>吃亲家</a:t>
            </a:r>
            <a:r>
              <a:rPr lang="en-US" altLang="zh-CN" sz="4800" b="0" i="0" dirty="0">
                <a:effectLst/>
                <a:latin typeface="Roboto"/>
              </a:rPr>
              <a:t>》</a:t>
            </a:r>
            <a:br>
              <a:rPr lang="en-US" altLang="zh-CN" sz="1400" b="0" i="0" dirty="0">
                <a:effectLst/>
                <a:latin typeface="Roboto"/>
              </a:rPr>
            </a:br>
            <a:endParaRPr lang="en-US" sz="36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57CFA43-EA27-4B9C-8AE8-FC5D00F030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182" y="5717895"/>
            <a:ext cx="11263746" cy="544010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https://www.youtube.com/watch?v=UIr2R4V-w_w&amp;list=RDfMjzBLxPQOA&amp;index=1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0F9E08-6A5C-4DEC-94E4-72D2F0E433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724" y="211779"/>
            <a:ext cx="9572625" cy="432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4581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02E6DE-7A3B-4013-92DB-1EDD0F71B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062870" cy="963945"/>
          </a:xfrm>
        </p:spPr>
        <p:txBody>
          <a:bodyPr>
            <a:normAutofit/>
          </a:bodyPr>
          <a:lstStyle/>
          <a:p>
            <a:r>
              <a:rPr lang="en-US" altLang="zh-CN" sz="4400" b="0" i="0" dirty="0">
                <a:effectLst/>
                <a:latin typeface="Roboto"/>
              </a:rPr>
              <a:t>《</a:t>
            </a:r>
            <a:r>
              <a:rPr lang="zh-CN" altLang="en-US" sz="4400" b="0" i="0" dirty="0">
                <a:effectLst/>
                <a:latin typeface="Roboto"/>
              </a:rPr>
              <a:t>吃亲家</a:t>
            </a:r>
            <a:r>
              <a:rPr lang="en-US" altLang="zh-CN" sz="4400" b="0" i="0" dirty="0">
                <a:effectLst/>
                <a:latin typeface="Roboto"/>
              </a:rPr>
              <a:t>》</a:t>
            </a:r>
            <a:r>
              <a:rPr lang="zh-CN" altLang="en-US" sz="2200" b="0" i="0" dirty="0">
                <a:effectLst/>
                <a:latin typeface="Roboto"/>
              </a:rPr>
              <a:t>（参加婚宴）</a:t>
            </a:r>
            <a:endParaRPr lang="en-US" sz="22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5A2D2A6-86F6-47AB-A60A-4E9DC04C2C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09824"/>
            <a:ext cx="5181600" cy="5199320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dirty="0"/>
              <a:t>山内阿姆寄声到</a:t>
            </a:r>
            <a:endParaRPr lang="en-US" altLang="zh-CN" dirty="0"/>
          </a:p>
          <a:p>
            <a:r>
              <a:rPr lang="zh-CN" altLang="en-US" dirty="0"/>
              <a:t>仔亲家，定初九</a:t>
            </a:r>
            <a:endParaRPr lang="en-US" altLang="zh-CN" dirty="0"/>
          </a:p>
          <a:p>
            <a:r>
              <a:rPr lang="zh-CN" altLang="en-US" dirty="0"/>
              <a:t>亲情头路咱欠凑</a:t>
            </a:r>
            <a:r>
              <a:rPr lang="en-US" altLang="zh-CN" dirty="0"/>
              <a:t>(</a:t>
            </a:r>
            <a:r>
              <a:rPr lang="en-US" altLang="zh-CN" dirty="0" err="1"/>
              <a:t>gou</a:t>
            </a:r>
            <a:r>
              <a:rPr lang="en-US" altLang="zh-CN" dirty="0"/>
              <a:t>)</a:t>
            </a:r>
          </a:p>
          <a:p>
            <a:r>
              <a:rPr lang="zh-CN" altLang="en-US" dirty="0"/>
              <a:t>上个封，人情到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佰姩啊，</a:t>
            </a:r>
            <a:r>
              <a:rPr lang="zh-CN" altLang="en-US" dirty="0">
                <a:highlight>
                  <a:srgbClr val="FFFF00"/>
                </a:highlight>
              </a:rPr>
              <a:t>接菜</a:t>
            </a:r>
            <a:r>
              <a:rPr lang="zh-CN" altLang="en-US" dirty="0"/>
              <a:t>啦嘎</a:t>
            </a:r>
            <a:r>
              <a:rPr lang="en-US" altLang="zh-CN" dirty="0"/>
              <a:t>(</a:t>
            </a:r>
            <a:r>
              <a:rPr lang="en-US" altLang="zh-CN" dirty="0" err="1"/>
              <a:t>ga</a:t>
            </a:r>
            <a:r>
              <a:rPr lang="en-US" altLang="zh-CN" dirty="0"/>
              <a:t>)</a:t>
            </a:r>
            <a:endParaRPr lang="en-US" altLang="zh-CN" dirty="0">
              <a:highlight>
                <a:srgbClr val="FFFF00"/>
              </a:highlight>
            </a:endParaRPr>
          </a:p>
          <a:p>
            <a:r>
              <a:rPr lang="zh-CN" altLang="en-US" dirty="0">
                <a:highlight>
                  <a:srgbClr val="FFFF00"/>
                </a:highlight>
              </a:rPr>
              <a:t>半晌</a:t>
            </a:r>
            <a:r>
              <a:rPr lang="zh-CN" altLang="en-US" dirty="0"/>
              <a:t>来到姆村口</a:t>
            </a:r>
            <a:endParaRPr lang="en-US" altLang="zh-CN" dirty="0"/>
          </a:p>
          <a:p>
            <a:r>
              <a:rPr lang="zh-CN" altLang="en-US" dirty="0"/>
              <a:t>日头顶，开席炮</a:t>
            </a:r>
            <a:endParaRPr lang="en-US" altLang="zh-CN" dirty="0"/>
          </a:p>
          <a:p>
            <a:r>
              <a:rPr lang="zh-CN" altLang="en-US" dirty="0"/>
              <a:t>找个熟人坐相凑</a:t>
            </a:r>
            <a:endParaRPr lang="en-US" altLang="zh-CN" dirty="0"/>
          </a:p>
          <a:p>
            <a:r>
              <a:rPr lang="zh-CN" altLang="en-US" dirty="0"/>
              <a:t>头盘菜，妹端到</a:t>
            </a:r>
            <a:endParaRPr lang="en-US" altLang="zh-CN" dirty="0"/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8C4883-6D83-40F6-8F67-4D4509131E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744279"/>
            <a:ext cx="5181600" cy="5826642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dirty="0"/>
              <a:t>十几个菜少不了</a:t>
            </a:r>
            <a:endParaRPr lang="en-US" altLang="zh-CN" dirty="0"/>
          </a:p>
          <a:p>
            <a:r>
              <a:rPr lang="zh-CN" altLang="en-US" dirty="0"/>
              <a:t>有炖腿，有蒸鲍，八宝稗，甜面条</a:t>
            </a:r>
            <a:endParaRPr lang="en-US" altLang="zh-CN" dirty="0"/>
          </a:p>
          <a:p>
            <a:r>
              <a:rPr lang="zh-CN" altLang="en-US" dirty="0"/>
              <a:t>吃不了来味打包</a:t>
            </a:r>
            <a:endParaRPr lang="en-US" altLang="zh-CN" dirty="0"/>
          </a:p>
          <a:p>
            <a:r>
              <a:rPr lang="zh-CN" altLang="en-US" dirty="0"/>
              <a:t>哎呀，这么外家送个乜真多嘎</a:t>
            </a:r>
            <a:r>
              <a:rPr lang="en-US" altLang="zh-CN" dirty="0"/>
              <a:t>(</a:t>
            </a:r>
            <a:r>
              <a:rPr lang="en-US" altLang="zh-CN" dirty="0" err="1"/>
              <a:t>ga</a:t>
            </a:r>
            <a:r>
              <a:rPr lang="en-US" altLang="zh-CN" dirty="0"/>
              <a:t>)</a:t>
            </a:r>
          </a:p>
          <a:p>
            <a:r>
              <a:rPr lang="zh-CN" altLang="en-US" dirty="0"/>
              <a:t>摩托车，电视，冰箱。。。</a:t>
            </a:r>
            <a:endParaRPr lang="en-US" altLang="zh-CN" dirty="0"/>
          </a:p>
          <a:p>
            <a:r>
              <a:rPr lang="zh-CN" altLang="en-US" dirty="0"/>
              <a:t>你看，还有电脑噜喂！</a:t>
            </a:r>
            <a:endParaRPr lang="en-US" altLang="zh-CN" dirty="0"/>
          </a:p>
          <a:p>
            <a:r>
              <a:rPr lang="zh-CN" altLang="en-US" dirty="0">
                <a:highlight>
                  <a:srgbClr val="FFFF00"/>
                </a:highlight>
              </a:rPr>
              <a:t>哒子嘀嘀</a:t>
            </a:r>
            <a:r>
              <a:rPr lang="zh-CN" altLang="en-US" dirty="0"/>
              <a:t>炮声响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r>
              <a:rPr lang="zh-CN" altLang="en-US" dirty="0"/>
              <a:t>亲家车，回到了</a:t>
            </a:r>
            <a:endParaRPr lang="en-US" altLang="zh-CN" dirty="0"/>
          </a:p>
          <a:p>
            <a:r>
              <a:rPr lang="zh-CN" altLang="en-US" dirty="0"/>
              <a:t>媒婆忙前又忙后</a:t>
            </a:r>
            <a:endParaRPr lang="en-US" altLang="zh-CN" dirty="0"/>
          </a:p>
          <a:p>
            <a:r>
              <a:rPr lang="zh-CN" altLang="en-US" dirty="0"/>
              <a:t>陪嫁妆，一堆头</a:t>
            </a:r>
            <a:endParaRPr lang="en-US" altLang="zh-CN" dirty="0"/>
          </a:p>
          <a:p>
            <a:r>
              <a:rPr lang="zh-CN" altLang="en-US" dirty="0"/>
              <a:t>伴娘</a:t>
            </a:r>
            <a:r>
              <a:rPr lang="zh-CN" altLang="en-US" dirty="0">
                <a:highlight>
                  <a:srgbClr val="FFFF00"/>
                </a:highlight>
              </a:rPr>
              <a:t>携新娘</a:t>
            </a:r>
            <a:r>
              <a:rPr lang="zh-CN" altLang="en-US" dirty="0"/>
              <a:t>旗袍</a:t>
            </a:r>
            <a:endParaRPr lang="en-US" dirty="0"/>
          </a:p>
        </p:txBody>
      </p:sp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20130" y="562285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905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03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3FC4704-2B2F-424D-825B-5AAD20596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400" b="0" i="0" dirty="0">
                <a:effectLst/>
                <a:latin typeface="Roboto"/>
              </a:rPr>
              <a:t>《</a:t>
            </a:r>
            <a:r>
              <a:rPr lang="zh-CN" altLang="en-US" sz="4400" b="0" i="0" dirty="0">
                <a:effectLst/>
                <a:latin typeface="Roboto"/>
              </a:rPr>
              <a:t>吃亲家</a:t>
            </a:r>
            <a:r>
              <a:rPr lang="en-US" altLang="zh-CN" sz="4400" b="0" i="0" dirty="0">
                <a:effectLst/>
                <a:latin typeface="Roboto"/>
              </a:rPr>
              <a:t>》- </a:t>
            </a:r>
            <a:r>
              <a:rPr lang="zh-CN" altLang="en-US" sz="4400" b="0" i="0" dirty="0">
                <a:effectLst/>
                <a:latin typeface="Roboto"/>
              </a:rPr>
              <a:t>续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671E3-145E-416E-80F5-2FA9F9244C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3135" y="1825625"/>
            <a:ext cx="5181600" cy="4667250"/>
          </a:xfrm>
        </p:spPr>
        <p:txBody>
          <a:bodyPr>
            <a:normAutofit/>
          </a:bodyPr>
          <a:lstStyle/>
          <a:p>
            <a:r>
              <a:rPr lang="zh-CN" altLang="en-US" dirty="0"/>
              <a:t>一鞠躬</a:t>
            </a:r>
            <a:r>
              <a:rPr lang="zh-CN" altLang="en-US" dirty="0">
                <a:highlight>
                  <a:srgbClr val="FFFF00"/>
                </a:highlight>
              </a:rPr>
              <a:t>拜天地</a:t>
            </a:r>
            <a:r>
              <a:rPr lang="zh-CN" altLang="en-US" dirty="0"/>
              <a:t>！</a:t>
            </a:r>
            <a:endParaRPr lang="en-US" altLang="zh-CN" dirty="0"/>
          </a:p>
          <a:p>
            <a:r>
              <a:rPr lang="zh-CN" altLang="en-US" dirty="0"/>
              <a:t>拜祖公，敬父老</a:t>
            </a:r>
            <a:endParaRPr lang="en-US" altLang="zh-CN" dirty="0"/>
          </a:p>
          <a:p>
            <a:r>
              <a:rPr lang="zh-CN" altLang="en-US" dirty="0"/>
              <a:t>二鞠躬拜公祖！</a:t>
            </a:r>
            <a:endParaRPr lang="en-US" altLang="zh-CN" dirty="0"/>
          </a:p>
          <a:p>
            <a:r>
              <a:rPr lang="zh-CN" altLang="en-US" dirty="0"/>
              <a:t>再鞠躬拜高堂！</a:t>
            </a:r>
            <a:endParaRPr lang="en-US" altLang="zh-CN" dirty="0"/>
          </a:p>
          <a:p>
            <a:r>
              <a:rPr lang="zh-CN" altLang="en-US" dirty="0"/>
              <a:t>夫妻对拜！</a:t>
            </a:r>
            <a:endParaRPr lang="en-US" altLang="zh-CN" dirty="0"/>
          </a:p>
          <a:p>
            <a:r>
              <a:rPr lang="zh-CN" altLang="en-US" dirty="0"/>
              <a:t>新官新娘</a:t>
            </a:r>
            <a:r>
              <a:rPr lang="zh-CN" altLang="en-US" dirty="0">
                <a:highlight>
                  <a:srgbClr val="FFFF00"/>
                </a:highlight>
              </a:rPr>
              <a:t>头撞头</a:t>
            </a:r>
            <a:endParaRPr lang="en-US" altLang="zh-CN" dirty="0">
              <a:highlight>
                <a:srgbClr val="FFFF00"/>
              </a:highlight>
            </a:endParaRPr>
          </a:p>
          <a:p>
            <a:r>
              <a:rPr lang="zh-CN" altLang="en-US" dirty="0">
                <a:highlight>
                  <a:srgbClr val="FFFF00"/>
                </a:highlight>
              </a:rPr>
              <a:t>过厅里</a:t>
            </a:r>
            <a:r>
              <a:rPr lang="zh-CN" altLang="en-US" dirty="0"/>
              <a:t>，笑声吵</a:t>
            </a:r>
            <a:endParaRPr lang="en-US" altLang="zh-CN" dirty="0"/>
          </a:p>
          <a:p>
            <a:r>
              <a:rPr lang="zh-CN" altLang="en-US" dirty="0"/>
              <a:t>挤入新房看热闹</a:t>
            </a:r>
            <a:endParaRPr lang="en-US" altLang="zh-CN" dirty="0"/>
          </a:p>
          <a:p>
            <a:r>
              <a:rPr lang="zh-CN" altLang="en-US" dirty="0"/>
              <a:t>新官笑，新娘哭</a:t>
            </a:r>
            <a:endParaRPr lang="en-US" altLang="zh-CN" dirty="0"/>
          </a:p>
          <a:p>
            <a:endParaRPr lang="en-US" altLang="zh-CN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911018-DA0F-41C9-BDFB-08D1D3DAA5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871870"/>
            <a:ext cx="5181600" cy="5699051"/>
          </a:xfrm>
        </p:spPr>
        <p:txBody>
          <a:bodyPr>
            <a:normAutofit/>
          </a:bodyPr>
          <a:lstStyle/>
          <a:p>
            <a:r>
              <a:rPr lang="zh-CN" altLang="en-US" dirty="0"/>
              <a:t>小仔抢吃新娘糕</a:t>
            </a:r>
            <a:endParaRPr lang="en-US" altLang="zh-CN" dirty="0"/>
          </a:p>
          <a:p>
            <a:r>
              <a:rPr lang="zh-CN" altLang="en-US" dirty="0"/>
              <a:t>分不着，不肯走</a:t>
            </a:r>
            <a:endParaRPr lang="en-US" altLang="zh-CN" dirty="0"/>
          </a:p>
          <a:p>
            <a:r>
              <a:rPr lang="zh-CN" altLang="en-US" dirty="0"/>
              <a:t>亲家席摆夜昏头</a:t>
            </a:r>
            <a:r>
              <a:rPr lang="en-US" altLang="zh-CN" dirty="0"/>
              <a:t>(</a:t>
            </a:r>
            <a:r>
              <a:rPr lang="zh-CN" altLang="en-US" dirty="0"/>
              <a:t>晚上）</a:t>
            </a:r>
            <a:endParaRPr lang="en-US" altLang="zh-CN" dirty="0"/>
          </a:p>
          <a:p>
            <a:r>
              <a:rPr lang="zh-CN" altLang="en-US" dirty="0"/>
              <a:t>新郎官，做介绍</a:t>
            </a:r>
            <a:endParaRPr lang="en-US" altLang="zh-CN" dirty="0"/>
          </a:p>
          <a:p>
            <a:r>
              <a:rPr lang="zh-CN" altLang="en-US" dirty="0"/>
              <a:t>新娘室在咱龙楼</a:t>
            </a:r>
            <a:endParaRPr lang="en-US" altLang="zh-CN" dirty="0"/>
          </a:p>
          <a:p>
            <a:r>
              <a:rPr lang="zh-CN" altLang="en-US" dirty="0"/>
              <a:t>孝父母，勤操劳</a:t>
            </a:r>
            <a:endParaRPr lang="en-US" altLang="zh-CN" dirty="0"/>
          </a:p>
          <a:p>
            <a:r>
              <a:rPr lang="zh-CN" altLang="en-US" dirty="0"/>
              <a:t>二公三爷</a:t>
            </a:r>
            <a:r>
              <a:rPr lang="zh-CN" altLang="en-US" dirty="0">
                <a:highlight>
                  <a:srgbClr val="FFFF00"/>
                </a:highlight>
              </a:rPr>
              <a:t>齐称道</a:t>
            </a:r>
            <a:endParaRPr lang="en-US" altLang="zh-CN" dirty="0">
              <a:highlight>
                <a:srgbClr val="FFFF00"/>
              </a:highlight>
            </a:endParaRPr>
          </a:p>
          <a:p>
            <a:r>
              <a:rPr lang="zh-CN" altLang="en-US" dirty="0"/>
              <a:t>后生仔，敬老窖</a:t>
            </a:r>
            <a:endParaRPr lang="en-US" altLang="zh-CN" dirty="0"/>
          </a:p>
          <a:p>
            <a:r>
              <a:rPr lang="zh-CN" altLang="en-US" dirty="0"/>
              <a:t>早生男孩好兆头</a:t>
            </a:r>
            <a:endParaRPr lang="en-US" altLang="zh-CN" dirty="0"/>
          </a:p>
          <a:p>
            <a:r>
              <a:rPr lang="zh-CN" altLang="en-US" dirty="0"/>
              <a:t>祝新人，</a:t>
            </a:r>
            <a:r>
              <a:rPr lang="zh-CN" altLang="en-US" dirty="0">
                <a:highlight>
                  <a:srgbClr val="FFFF00"/>
                </a:highlight>
              </a:rPr>
              <a:t>百齐头</a:t>
            </a:r>
            <a:endParaRPr lang="en-US" dirty="0">
              <a:highlight>
                <a:srgbClr val="FFFF00"/>
              </a:highlight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049000" y="535526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72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8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60ECB56-E87F-46C1-9EEC-779107F47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7132" y="4438062"/>
            <a:ext cx="9144000" cy="1055626"/>
          </a:xfrm>
        </p:spPr>
        <p:txBody>
          <a:bodyPr>
            <a:normAutofit/>
          </a:bodyPr>
          <a:lstStyle/>
          <a:p>
            <a:r>
              <a:rPr lang="th-TH" b="0" i="0">
                <a:effectLst/>
                <a:latin typeface="Roboto"/>
              </a:rPr>
              <a:t> เรียนภาษาไหหลำ </a:t>
            </a:r>
            <a:r>
              <a:rPr lang="zh-CN" altLang="en-US" b="0" i="0">
                <a:effectLst/>
                <a:latin typeface="Roboto"/>
              </a:rPr>
              <a:t>海南话</a:t>
            </a:r>
            <a:r>
              <a:rPr lang="en-US" altLang="zh-CN" b="0" i="0">
                <a:effectLst/>
                <a:latin typeface="Roboto"/>
              </a:rPr>
              <a:t>100</a:t>
            </a:r>
            <a:r>
              <a:rPr lang="zh-CN" altLang="en-US" b="0" i="0">
                <a:effectLst/>
                <a:latin typeface="Roboto"/>
              </a:rPr>
              <a:t>句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D105C5C-D311-43DC-9A12-7EE28FDBDA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14043" y="5521252"/>
            <a:ext cx="9144000" cy="518700"/>
          </a:xfrm>
        </p:spPr>
        <p:txBody>
          <a:bodyPr/>
          <a:lstStyle/>
          <a:p>
            <a:r>
              <a:rPr lang="en-US">
                <a:hlinkClick r:id="rId2"/>
              </a:rPr>
              <a:t>https://www.youtube.com/watch?v=WbdcIKdPObI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DF56EA-CE5C-46D9-A7CA-8B12B5ECB7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68" y="606425"/>
            <a:ext cx="6086475" cy="34194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DD896F0-4568-48F1-9E6E-2D82F0A4F580}"/>
              </a:ext>
            </a:extLst>
          </p:cNvPr>
          <p:cNvSpPr txBox="1"/>
          <p:nvPr/>
        </p:nvSpPr>
        <p:spPr>
          <a:xfrm>
            <a:off x="7421526" y="1786270"/>
            <a:ext cx="3296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更多网上的学习机会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8994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326630D-89D9-40B8-89A8-F5A8824246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12" y="927956"/>
            <a:ext cx="3494812" cy="2621109"/>
          </a:xfrm>
          <a:prstGeom prst="rect">
            <a:avLst/>
          </a:prstGeom>
        </p:spPr>
      </p:pic>
      <p:pic>
        <p:nvPicPr>
          <p:cNvPr id="7" name="Picture 6" descr="BowFront">
            <a:extLst>
              <a:ext uri="{FF2B5EF4-FFF2-40B4-BE49-F238E27FC236}">
                <a16:creationId xmlns:a16="http://schemas.microsoft.com/office/drawing/2014/main" id="{E6787DC5-3BE2-4757-8FD9-EDA518BB3A0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8593" y="927957"/>
            <a:ext cx="3494813" cy="2621109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1F13C0-5F86-4DD4-AA3B-D5AF956B41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4273" y="927955"/>
            <a:ext cx="3494815" cy="2621111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73288E1-CA7F-4472-896A-8D9AD3DB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  <a:solidFill>
            <a:srgbClr val="FFFFFF"/>
          </a:solidFill>
          <a:ln w="38100">
            <a:solidFill>
              <a:srgbClr val="404040"/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zh-CN" altLang="en-US" sz="6000"/>
              <a:t>谢谢，要多听多讲！</a:t>
            </a:r>
            <a:endParaRPr lang="en-US" sz="6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B8AD51-B987-4C11-9EF7-AEA07A23B7C9}"/>
              </a:ext>
            </a:extLst>
          </p:cNvPr>
          <p:cNvSpPr txBox="1"/>
          <p:nvPr/>
        </p:nvSpPr>
        <p:spPr>
          <a:xfrm>
            <a:off x="7843406" y="5931094"/>
            <a:ext cx="2687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highlight>
                  <a:srgbClr val="FFFF00"/>
                </a:highlight>
              </a:rPr>
              <a:t>符之玮博士</a:t>
            </a:r>
            <a:endParaRPr lang="en-US" sz="36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149264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</TotalTime>
  <Words>1087</Words>
  <Application>Microsoft Office PowerPoint</Application>
  <PresentationFormat>Widescreen</PresentationFormat>
  <Paragraphs>163</Paragraphs>
  <Slides>26</Slides>
  <Notes>0</Notes>
  <HiddenSlides>0</HiddenSlides>
  <MMClips>24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Roboto</vt:lpstr>
      <vt:lpstr>Arial</vt:lpstr>
      <vt:lpstr>Calibri</vt:lpstr>
      <vt:lpstr>Calibri Light</vt:lpstr>
      <vt:lpstr>Office Theme</vt:lpstr>
      <vt:lpstr>海南话-第3课 Hainanese L3</vt:lpstr>
      <vt:lpstr>Colours       颜色</vt:lpstr>
      <vt:lpstr>PowerPoint Presentation</vt:lpstr>
      <vt:lpstr>Fruits  水果 – 树子</vt:lpstr>
      <vt:lpstr>龙眼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咖啡店-练习</vt:lpstr>
      <vt:lpstr>PowerPoint Presentation</vt:lpstr>
      <vt:lpstr>购物</vt:lpstr>
      <vt:lpstr>PowerPoint Presentation</vt:lpstr>
      <vt:lpstr>PowerPoint Presentation</vt:lpstr>
      <vt:lpstr>海南話(瓊語)原創歌曲 －《吃亲家》 </vt:lpstr>
      <vt:lpstr>《吃亲家》（参加婚宴）</vt:lpstr>
      <vt:lpstr>《吃亲家》- 续</vt:lpstr>
      <vt:lpstr> เรียนภาษาไหหลำ 海南话100句</vt:lpstr>
      <vt:lpstr>谢谢，要多听多讲！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海南话-3 Hainanese L3</dc:title>
  <dc:creator>Say Wei Foo</dc:creator>
  <cp:lastModifiedBy>Say Wei Foo</cp:lastModifiedBy>
  <cp:revision>50</cp:revision>
  <dcterms:created xsi:type="dcterms:W3CDTF">2020-08-15T10:12:16Z</dcterms:created>
  <dcterms:modified xsi:type="dcterms:W3CDTF">2020-09-15T11:17:15Z</dcterms:modified>
</cp:coreProperties>
</file>