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903" r:id="rId3"/>
    <p:sldId id="912" r:id="rId4"/>
    <p:sldId id="904" r:id="rId5"/>
    <p:sldId id="905" r:id="rId6"/>
    <p:sldId id="908" r:id="rId7"/>
    <p:sldId id="852" r:id="rId8"/>
    <p:sldId id="918" r:id="rId9"/>
    <p:sldId id="909" r:id="rId10"/>
    <p:sldId id="911" r:id="rId11"/>
    <p:sldId id="910" r:id="rId12"/>
    <p:sldId id="853" r:id="rId13"/>
    <p:sldId id="856" r:id="rId14"/>
    <p:sldId id="287" r:id="rId15"/>
    <p:sldId id="301" r:id="rId16"/>
    <p:sldId id="300" r:id="rId17"/>
    <p:sldId id="871" r:id="rId18"/>
    <p:sldId id="278" r:id="rId19"/>
    <p:sldId id="258" r:id="rId20"/>
    <p:sldId id="263" r:id="rId21"/>
    <p:sldId id="260" r:id="rId22"/>
    <p:sldId id="279" r:id="rId23"/>
    <p:sldId id="795" r:id="rId24"/>
    <p:sldId id="796" r:id="rId25"/>
    <p:sldId id="276" r:id="rId26"/>
    <p:sldId id="262" r:id="rId27"/>
    <p:sldId id="286" r:id="rId28"/>
    <p:sldId id="860" r:id="rId29"/>
    <p:sldId id="805" r:id="rId30"/>
    <p:sldId id="288" r:id="rId31"/>
    <p:sldId id="283" r:id="rId32"/>
    <p:sldId id="264" r:id="rId33"/>
    <p:sldId id="913" r:id="rId34"/>
    <p:sldId id="914" r:id="rId35"/>
    <p:sldId id="791" r:id="rId36"/>
    <p:sldId id="895" r:id="rId37"/>
    <p:sldId id="915" r:id="rId38"/>
    <p:sldId id="917" r:id="rId39"/>
    <p:sldId id="916" r:id="rId40"/>
    <p:sldId id="862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C174B-081C-4682-AE44-3AAECFA16ABE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D5A31-1716-431E-99FD-40D7A97C0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67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E7913-5760-468E-9737-9C070712A3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32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34C06-E833-47FF-B67E-115BBB46EFD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1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34C06-E833-47FF-B67E-115BBB46EFD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51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950F4-D3AB-4409-B45D-E305F3E7E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917D3C-5BC0-4046-A157-A081DC269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45A1A-F454-499A-9060-6C9F94EE7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24491-768B-41F1-B0CE-67364D75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104E1-3F8E-4984-9E46-A010BB034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79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5AE55-567E-4EA7-A86A-9E35B8AC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A6E2F-2B32-401E-B3EC-D3B4C901E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88680-F751-4CD3-A080-23A368DA4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BAEF4-2B4C-4546-ABA0-D34D12EE3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8756F-C0F9-4447-8F86-E4860A6DC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3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14E3-3CB3-4DDB-B265-204D8D201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21BFA-DD2A-4904-87C3-3033C7763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4E330-9CBC-4C7B-83D8-32024C140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2550F-8676-4ADB-AB9C-A7AA0E82E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77E78-1E47-4EF7-8D89-9DCE0431B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C25AC-DCC3-4229-BDDE-7220E0A76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75D85-D8E5-4C5F-96A9-477CC431C0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8B173-74AE-484A-8380-895FE1A1E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5FF85-47A7-4ABB-85F0-EAE3FDA1B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B7AA7-ABAE-4B76-8265-1B392371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1EFF33-F63A-48AF-A2F0-559E26361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097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49ACF-33DA-437B-96DA-A52CFF770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BDAB3-230F-4241-894D-002CC3FD0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078AE5-0755-4D68-9591-4F248F1B9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95DE08-33AB-4665-A924-BB1641F41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6B54FA-21F2-40DE-B9F9-8049CFE902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08F363-F2A7-41DD-8F94-E9A489360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7455B5-FA78-415A-BBD4-51D350F0F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3C1345-4F5D-4D23-8295-3DF22FFAE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9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354B-AEAF-484C-B96F-7D8555856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166213-8005-4E01-B651-9CD8F12A5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BCFB7-C1E1-4EC9-A847-0FFD71D55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06712B-BB56-4C53-8BF8-E59B1A23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6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6EADDE-6FCD-499E-9C5C-363A818A4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154030-012C-4DE1-A143-2AB918513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9695E-EEEF-4BC0-A8E5-8F18C1BC5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27BB6-8C25-4FE0-A96D-3F385BFB9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83FB6-9344-4FF2-A983-0773C775D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7AB0A-4238-42F2-8202-6EBA4F7D4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D786A-A47C-4827-AD83-01FC1A085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4EB25-6EBC-446C-901F-DC25E461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2CCB7-9AAB-42E8-BD41-968EF8B36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6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5C7EF-6E6B-4915-850C-F80204302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98E629-61F6-45F8-B64C-59DB5F39D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27451-8E5C-4C8E-961A-90653E6E1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5E4CB-BF77-44E6-864B-7555ACCE8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B22992-3649-4840-B6F6-9D2451BC0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C1712-5AC9-4FEB-87D4-0022CA37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23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4381-D570-4811-8161-09C73867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6B164E-884F-42BE-916E-02082102B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19D26-4640-40A4-88FF-5C1EB46A0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3EE7E-8DE0-41E0-AF8F-83291A2D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ED071-B820-491F-B903-D76037936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7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A747DA-F907-4FCD-8881-42150AECD3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33893F-73E1-44FA-9BF8-B90B1DCA5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8574C-E9ED-489E-9790-00AB7287B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309B4-B32D-4754-9415-57F664538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8FD9-68D0-4519-8329-E48656CC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691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88B815-5315-40B4-9464-0C665FE26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3E267-3484-4AC5-A4B4-BEC0DC338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30A49-C6EE-4B86-875D-C4B161FC0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56D2E-5B52-4664-9FA2-BFE1BE180C26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D37D0-7CC3-439B-9A2E-BFA3448A48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C5ABE-305D-4A2D-9239-F5D35A5FA3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EDE5C-E3FE-4E15-AA2C-5977EB1AB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jxMxcK-Jyo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4.m4a"/><Relationship Id="rId7" Type="http://schemas.openxmlformats.org/officeDocument/2006/relationships/image" Target="../media/image22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1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4a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microsoft.com/office/2007/relationships/media" Target="../media/media5.m4a"/><Relationship Id="rId1" Type="http://schemas.openxmlformats.org/officeDocument/2006/relationships/audio" Target="NULL" TargetMode="Externa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6.m4a"/><Relationship Id="rId1" Type="http://schemas.openxmlformats.org/officeDocument/2006/relationships/audio" Target="NUL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hyperlink" Target="https://www.youtube.com/watch?v=nqAvFx3NxUM" TargetMode="External"/><Relationship Id="rId2" Type="http://schemas.microsoft.com/office/2007/relationships/media" Target="../media/media11.m4a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3.jpeg"/><Relationship Id="rId5" Type="http://schemas.openxmlformats.org/officeDocument/2006/relationships/image" Target="../media/image9.jpe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Is2KRkWga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5.png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vG5zEpqZ78&amp;t=168s" TargetMode="External"/><Relationship Id="rId2" Type="http://schemas.openxmlformats.org/officeDocument/2006/relationships/hyperlink" Target="https://www.youtube.com/watch?v=tvG5zEpqZ78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sWK6msEDS8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4lGBH1XIzI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0RksOAmCLA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p13nAqBm-s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id="{0772231D-BC62-48E7-8B9F-03DD7AA910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b="15730"/>
          <a:stretch/>
        </p:blipFill>
        <p:spPr>
          <a:xfrm>
            <a:off x="0" y="1"/>
            <a:ext cx="12191981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835ED9-CF8B-477C-A056-81D05023C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472" y="2825495"/>
            <a:ext cx="3767328" cy="2567119"/>
          </a:xfrm>
        </p:spPr>
        <p:txBody>
          <a:bodyPr>
            <a:normAutofit/>
          </a:bodyPr>
          <a:lstStyle/>
          <a:p>
            <a:pPr algn="ctr"/>
            <a:r>
              <a:rPr lang="zh-CN" altLang="en-US" sz="5200" dirty="0">
                <a:solidFill>
                  <a:srgbClr val="FBF9F6"/>
                </a:solidFill>
              </a:rPr>
              <a:t>海南话</a:t>
            </a:r>
            <a:r>
              <a:rPr lang="zh-CN" altLang="en-US" sz="3600" dirty="0">
                <a:solidFill>
                  <a:srgbClr val="FBF9F6"/>
                </a:solidFill>
              </a:rPr>
              <a:t>第一课</a:t>
            </a:r>
            <a:r>
              <a:rPr lang="en-US" sz="5200" dirty="0">
                <a:solidFill>
                  <a:srgbClr val="FBF9F6"/>
                </a:solidFill>
              </a:rPr>
              <a:t>Hainanese </a:t>
            </a:r>
            <a:r>
              <a:rPr lang="en-US" sz="3600" dirty="0">
                <a:solidFill>
                  <a:srgbClr val="FBF9F6"/>
                </a:solidFill>
              </a:rPr>
              <a:t>Lesson One</a:t>
            </a:r>
          </a:p>
        </p:txBody>
      </p:sp>
    </p:spTree>
    <p:extLst>
      <p:ext uri="{BB962C8B-B14F-4D97-AF65-F5344CB8AC3E}">
        <p14:creationId xmlns:p14="http://schemas.microsoft.com/office/powerpoint/2010/main" val="96068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F3B026-693A-4248-BE0A-D4212D11EDB5}"/>
              </a:ext>
            </a:extLst>
          </p:cNvPr>
          <p:cNvSpPr txBox="1"/>
          <p:nvPr/>
        </p:nvSpPr>
        <p:spPr>
          <a:xfrm>
            <a:off x="5230367" y="5023556"/>
            <a:ext cx="2683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符之玮博士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3B454-C376-473A-9F80-DE27B685BCB6}"/>
              </a:ext>
            </a:extLst>
          </p:cNvPr>
          <p:cNvSpPr txBox="1"/>
          <p:nvPr/>
        </p:nvSpPr>
        <p:spPr>
          <a:xfrm>
            <a:off x="8952089" y="5023555"/>
            <a:ext cx="2980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侯文雪</a:t>
            </a:r>
            <a:endParaRPr lang="en-US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254F1E-4A43-4042-A1FA-71C6DF8498CF}"/>
              </a:ext>
            </a:extLst>
          </p:cNvPr>
          <p:cNvSpPr txBox="1"/>
          <p:nvPr/>
        </p:nvSpPr>
        <p:spPr>
          <a:xfrm>
            <a:off x="1241778" y="5023555"/>
            <a:ext cx="252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陈学汉</a:t>
            </a:r>
            <a:endParaRPr lang="en-US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90BAB4-44E8-4643-A725-5E4669085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14" y="722187"/>
            <a:ext cx="4113638" cy="39092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455622-F74F-4A90-BC4A-3B51E1E31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201" y="722187"/>
            <a:ext cx="3699060" cy="3909234"/>
          </a:xfrm>
          <a:prstGeom prst="rect">
            <a:avLst/>
          </a:prstGeom>
        </p:spPr>
      </p:pic>
      <p:pic>
        <p:nvPicPr>
          <p:cNvPr id="3" name="Picture 2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D10AC87A-42FC-4E85-BFD8-20453E4E4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954" y="722186"/>
            <a:ext cx="2980266" cy="388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19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9B7C6-08E7-4343-B427-C8DFC3FA63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歌曲</a:t>
            </a:r>
            <a:r>
              <a:rPr lang="en-US" altLang="zh-CN" dirty="0"/>
              <a:t>-</a:t>
            </a:r>
            <a:r>
              <a:rPr lang="zh-CN" altLang="en-US" dirty="0"/>
              <a:t>海南话    </a:t>
            </a:r>
            <a:r>
              <a:rPr lang="en-US" altLang="zh-CN" dirty="0"/>
              <a:t>-  </a:t>
            </a:r>
            <a:r>
              <a:rPr lang="zh-CN" altLang="en-US" dirty="0"/>
              <a:t>麦英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A8FDD0-FC3C-4D7B-A594-852923EFE7A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先播放</a:t>
            </a:r>
            <a:r>
              <a:rPr lang="en-US" altLang="zh-CN" sz="18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PPT</a:t>
            </a:r>
            <a:r>
              <a:rPr lang="zh-CN" altLang="en-US" sz="18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，然后点击：</a:t>
            </a:r>
            <a:r>
              <a:rPr lang="en-US" sz="1800" dirty="0">
                <a:solidFill>
                  <a:srgbClr val="954F7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https://www.youtube.com/watch?v=HjxMxcK-Jyo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721D5-2493-4D73-B710-67DF66CFC97D}"/>
              </a:ext>
            </a:extLst>
          </p:cNvPr>
          <p:cNvSpPr txBox="1"/>
          <p:nvPr/>
        </p:nvSpPr>
        <p:spPr>
          <a:xfrm>
            <a:off x="1254642" y="680484"/>
            <a:ext cx="3519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先听歌，不明白也照听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3438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097A96-2E79-4684-8AEC-8D5812562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947"/>
            <a:ext cx="10515600" cy="1136297"/>
          </a:xfrm>
        </p:spPr>
        <p:txBody>
          <a:bodyPr/>
          <a:lstStyle/>
          <a:p>
            <a:r>
              <a:rPr lang="zh-CN" altLang="en-US" dirty="0"/>
              <a:t>海南话    </a:t>
            </a:r>
            <a:r>
              <a:rPr lang="en-US" altLang="zh-CN" dirty="0"/>
              <a:t>-  </a:t>
            </a:r>
            <a:r>
              <a:rPr lang="zh-CN" altLang="en-US" dirty="0"/>
              <a:t>麦英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23FF27-839A-4F73-BE92-32B3D728E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7244"/>
            <a:ext cx="5181600" cy="5239809"/>
          </a:xfrm>
        </p:spPr>
        <p:txBody>
          <a:bodyPr>
            <a:normAutofit/>
          </a:bodyPr>
          <a:lstStyle/>
          <a:p>
            <a:r>
              <a:rPr lang="en-US" altLang="zh-CN" dirty="0"/>
              <a:t>nan</a:t>
            </a:r>
            <a:r>
              <a:rPr lang="zh-CN" altLang="en-US" dirty="0"/>
              <a:t>小小时候</a:t>
            </a:r>
            <a:endParaRPr lang="en-US" altLang="zh-CN" dirty="0"/>
          </a:p>
          <a:p>
            <a:r>
              <a:rPr lang="zh-CN" altLang="en-US" dirty="0"/>
              <a:t>爸跟</a:t>
            </a:r>
            <a:r>
              <a:rPr lang="en-US" altLang="zh-CN" dirty="0"/>
              <a:t>nan</a:t>
            </a:r>
            <a:r>
              <a:rPr lang="zh-CN" altLang="en-US" dirty="0"/>
              <a:t>讲的是海南话</a:t>
            </a:r>
            <a:endParaRPr lang="en-US" altLang="zh-CN" dirty="0"/>
          </a:p>
          <a:p>
            <a:r>
              <a:rPr lang="zh-CN" altLang="en-US" dirty="0"/>
              <a:t>公讲，婆讲，爸讲，妈讲，哥讲，姐讲</a:t>
            </a:r>
            <a:endParaRPr lang="en-US" altLang="zh-CN" dirty="0"/>
          </a:p>
          <a:p>
            <a:r>
              <a:rPr lang="zh-CN" altLang="en-US" dirty="0"/>
              <a:t>伯爹，伯姩，舅爹，金姩，亲情，麦婆，开口总是讲</a:t>
            </a:r>
            <a:endParaRPr lang="en-US" altLang="zh-CN" dirty="0"/>
          </a:p>
          <a:p>
            <a:r>
              <a:rPr lang="zh-CN" altLang="en-US" dirty="0"/>
              <a:t>海南话，海南话，海南话</a:t>
            </a:r>
            <a:endParaRPr lang="en-US" altLang="zh-CN" dirty="0"/>
          </a:p>
          <a:p>
            <a:r>
              <a:rPr lang="zh-CN" altLang="en-US" dirty="0"/>
              <a:t>到现在，识讲的又不讲，后生的又不会讲</a:t>
            </a:r>
            <a:endParaRPr lang="en-US" altLang="zh-CN" dirty="0"/>
          </a:p>
          <a:p>
            <a:r>
              <a:rPr lang="zh-CN" altLang="en-US" dirty="0"/>
              <a:t>你不讲，他不讲，谁都不讲，不讲不讲。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DEB870-6D0E-4919-975E-0A466D29E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7556"/>
            <a:ext cx="5181600" cy="5149497"/>
          </a:xfrm>
        </p:spPr>
        <p:txBody>
          <a:bodyPr>
            <a:normAutofit/>
          </a:bodyPr>
          <a:lstStyle/>
          <a:p>
            <a:r>
              <a:rPr lang="zh-CN" altLang="en-US" dirty="0"/>
              <a:t>海南话，海南话，海南话</a:t>
            </a:r>
            <a:endParaRPr lang="en-US" altLang="zh-CN" dirty="0"/>
          </a:p>
          <a:p>
            <a:r>
              <a:rPr lang="zh-CN" altLang="en-US" dirty="0"/>
              <a:t>要痛惜 </a:t>
            </a:r>
            <a:r>
              <a:rPr lang="en-US" altLang="zh-CN" dirty="0"/>
              <a:t>nan </a:t>
            </a:r>
            <a:r>
              <a:rPr lang="zh-CN" altLang="en-US" dirty="0"/>
              <a:t>个话，广人，讲广话，潮州人讲潮州话</a:t>
            </a:r>
            <a:endParaRPr lang="en-US" altLang="zh-CN" dirty="0"/>
          </a:p>
          <a:p>
            <a:r>
              <a:rPr lang="zh-CN" altLang="en-US" dirty="0"/>
              <a:t>他不讲</a:t>
            </a:r>
            <a:r>
              <a:rPr lang="en-US" altLang="zh-CN" dirty="0"/>
              <a:t>nan</a:t>
            </a:r>
            <a:r>
              <a:rPr lang="zh-CN" altLang="en-US" dirty="0"/>
              <a:t>，</a:t>
            </a:r>
            <a:r>
              <a:rPr lang="en-US" altLang="zh-CN" dirty="0"/>
              <a:t>nan</a:t>
            </a:r>
            <a:r>
              <a:rPr lang="zh-CN" altLang="en-US" dirty="0"/>
              <a:t>不讲他，他讲他的，</a:t>
            </a:r>
            <a:r>
              <a:rPr lang="en-US" altLang="zh-CN" dirty="0"/>
              <a:t>nan </a:t>
            </a:r>
            <a:r>
              <a:rPr lang="zh-CN" altLang="en-US" dirty="0"/>
              <a:t>讲 </a:t>
            </a:r>
            <a:r>
              <a:rPr lang="en-US" altLang="zh-CN" dirty="0"/>
              <a:t>nan</a:t>
            </a:r>
            <a:r>
              <a:rPr lang="zh-CN" altLang="en-US" dirty="0"/>
              <a:t>的。</a:t>
            </a:r>
            <a:endParaRPr lang="en-US" altLang="zh-CN" dirty="0"/>
          </a:p>
          <a:p>
            <a:r>
              <a:rPr lang="zh-CN" altLang="en-US" dirty="0"/>
              <a:t>作乜作乜，作乜作乜，</a:t>
            </a:r>
            <a:r>
              <a:rPr lang="en-US" altLang="zh-CN" dirty="0"/>
              <a:t>nan</a:t>
            </a:r>
            <a:r>
              <a:rPr lang="zh-CN" altLang="en-US" dirty="0"/>
              <a:t>不讲</a:t>
            </a:r>
            <a:r>
              <a:rPr lang="en-US" altLang="zh-CN" dirty="0"/>
              <a:t>nan</a:t>
            </a:r>
            <a:r>
              <a:rPr lang="zh-CN" altLang="en-US" dirty="0"/>
              <a:t>的话。海南话，海南话，海南话</a:t>
            </a:r>
            <a:endParaRPr lang="en-US" altLang="zh-CN" dirty="0"/>
          </a:p>
          <a:p>
            <a:r>
              <a:rPr lang="zh-CN" altLang="en-US" dirty="0"/>
              <a:t>喂！你是海南人，你会讲海话南无咧？</a:t>
            </a:r>
            <a:endParaRPr lang="en-US" altLang="zh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3084A9-19FF-4490-A083-611FF1B1E1E9}"/>
              </a:ext>
            </a:extLst>
          </p:cNvPr>
          <p:cNvSpPr txBox="1"/>
          <p:nvPr/>
        </p:nvSpPr>
        <p:spPr>
          <a:xfrm>
            <a:off x="7620000" y="5926667"/>
            <a:ext cx="3465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highlight>
                  <a:srgbClr val="FFFF00"/>
                </a:highlight>
              </a:rPr>
              <a:t> nan:  </a:t>
            </a:r>
            <a:r>
              <a:rPr lang="zh-CN" altLang="en-US" sz="3200" dirty="0">
                <a:highlight>
                  <a:srgbClr val="FFFF00"/>
                </a:highlight>
              </a:rPr>
              <a:t>我们</a:t>
            </a:r>
            <a:r>
              <a:rPr lang="en-US" altLang="zh-CN" sz="3200" dirty="0">
                <a:highlight>
                  <a:srgbClr val="FFFF00"/>
                </a:highlight>
              </a:rPr>
              <a:t>/</a:t>
            </a:r>
            <a:r>
              <a:rPr lang="zh-CN" altLang="en-US" sz="3200" dirty="0">
                <a:highlight>
                  <a:srgbClr val="FFFF00"/>
                </a:highlight>
              </a:rPr>
              <a:t>我</a:t>
            </a:r>
            <a:endParaRPr lang="en-US" sz="3200" dirty="0">
              <a:highlight>
                <a:srgbClr val="FFFF00"/>
              </a:highlight>
            </a:endParaRP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BA44603-A279-4860-88F4-13A46A1CDF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52844" y="32308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5F1165-0A1F-40CD-86D6-AA5A09A181A7}"/>
              </a:ext>
            </a:extLst>
          </p:cNvPr>
          <p:cNvSpPr txBox="1"/>
          <p:nvPr/>
        </p:nvSpPr>
        <p:spPr>
          <a:xfrm>
            <a:off x="6172200" y="240947"/>
            <a:ext cx="2089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点击此喇叭图像听海南话讲叙，多听几遍就会明白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2CAF01B-9478-4796-8A0D-6F991C9BE498}"/>
              </a:ext>
            </a:extLst>
          </p:cNvPr>
          <p:cNvSpPr/>
          <p:nvPr/>
        </p:nvSpPr>
        <p:spPr>
          <a:xfrm>
            <a:off x="8502371" y="553148"/>
            <a:ext cx="609600" cy="14946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FB322746-E765-4DEA-B69A-AF2C4C9371AB}"/>
              </a:ext>
            </a:extLst>
          </p:cNvPr>
          <p:cNvSpPr/>
          <p:nvPr/>
        </p:nvSpPr>
        <p:spPr>
          <a:xfrm flipH="1">
            <a:off x="8176437" y="530369"/>
            <a:ext cx="202019" cy="33937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5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2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13A2-1911-40CB-A71B-7D345FAA2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808"/>
          </a:xfrm>
        </p:spPr>
        <p:txBody>
          <a:bodyPr/>
          <a:lstStyle/>
          <a:p>
            <a:r>
              <a:rPr lang="zh-CN" altLang="en-US" dirty="0"/>
              <a:t>海南话    </a:t>
            </a:r>
            <a:r>
              <a:rPr lang="en-US" altLang="zh-CN" dirty="0"/>
              <a:t>-  </a:t>
            </a:r>
            <a:r>
              <a:rPr lang="zh-CN" altLang="en-US" dirty="0"/>
              <a:t>麦英               </a:t>
            </a:r>
            <a:r>
              <a:rPr lang="en-US" altLang="zh-CN" dirty="0"/>
              <a:t>(</a:t>
            </a:r>
            <a:r>
              <a:rPr lang="zh-CN" altLang="en-US" dirty="0"/>
              <a:t>续）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2DD19-2DC2-46B0-A429-A7E52EA867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022" y="1411110"/>
            <a:ext cx="5432778" cy="5446889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侬过去识讲，侬现在不识讲</a:t>
            </a:r>
            <a:endParaRPr lang="en-US" altLang="zh-CN" dirty="0"/>
          </a:p>
          <a:p>
            <a:r>
              <a:rPr lang="zh-CN" altLang="en-US" dirty="0"/>
              <a:t>作乜过去识讲，现在不识讲，总是因阿公</a:t>
            </a:r>
            <a:endParaRPr lang="en-US" altLang="zh-CN" dirty="0"/>
          </a:p>
          <a:p>
            <a:r>
              <a:rPr lang="zh-CN" altLang="en-US" dirty="0"/>
              <a:t>阿公在，侬味讲，阿公不在不在不在，无人跟侬讲。</a:t>
            </a:r>
            <a:endParaRPr lang="en-US" dirty="0"/>
          </a:p>
          <a:p>
            <a:r>
              <a:rPr lang="zh-CN" altLang="en-US" dirty="0"/>
              <a:t>不讲不讲，就不记得。不讲不讲，就不记得。</a:t>
            </a:r>
            <a:endParaRPr lang="en-US" altLang="zh-CN" dirty="0"/>
          </a:p>
          <a:p>
            <a:r>
              <a:rPr lang="zh-CN" altLang="en-US" dirty="0"/>
              <a:t>讲自己的话，作乜怕人看衰，有椅你味坐，有茶你味</a:t>
            </a:r>
            <a:r>
              <a:rPr lang="en-US" altLang="zh-CN" dirty="0" err="1">
                <a:highlight>
                  <a:srgbClr val="FFFF00"/>
                </a:highlight>
              </a:rPr>
              <a:t>xue</a:t>
            </a:r>
            <a:r>
              <a:rPr lang="zh-CN" altLang="en-US" dirty="0">
                <a:highlight>
                  <a:srgbClr val="FFFF00"/>
                </a:highlight>
              </a:rPr>
              <a:t>。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zh-CN" altLang="en-US" dirty="0"/>
              <a:t>自己人作下（一齐）</a:t>
            </a:r>
            <a:r>
              <a:rPr lang="en-US" altLang="zh-CN" dirty="0">
                <a:highlight>
                  <a:srgbClr val="FFFF00"/>
                </a:highlight>
              </a:rPr>
              <a:t> sum</a:t>
            </a:r>
            <a:r>
              <a:rPr lang="zh-CN" altLang="en-US" dirty="0"/>
              <a:t>讲，</a:t>
            </a:r>
            <a:r>
              <a:rPr lang="en-US" altLang="zh-CN" dirty="0"/>
              <a:t>nan</a:t>
            </a:r>
            <a:r>
              <a:rPr lang="zh-CN" altLang="en-US" dirty="0"/>
              <a:t>自己的话</a:t>
            </a:r>
            <a:endParaRPr lang="en-US" altLang="zh-CN" dirty="0"/>
          </a:p>
          <a:p>
            <a:r>
              <a:rPr lang="en-US" altLang="zh-CN" dirty="0" err="1"/>
              <a:t>suukee</a:t>
            </a:r>
            <a:r>
              <a:rPr lang="zh-CN" altLang="en-US" dirty="0"/>
              <a:t>，</a:t>
            </a:r>
            <a:r>
              <a:rPr lang="en-US" altLang="zh-CN" dirty="0" err="1"/>
              <a:t>suukee</a:t>
            </a:r>
            <a:r>
              <a:rPr lang="en-US" altLang="zh-CN" dirty="0"/>
              <a:t> </a:t>
            </a:r>
            <a:r>
              <a:rPr lang="zh-CN" altLang="en-US" dirty="0"/>
              <a:t>大胆讲海南话</a:t>
            </a:r>
            <a:endParaRPr lang="en-US" altLang="zh-CN" dirty="0"/>
          </a:p>
          <a:p>
            <a:r>
              <a:rPr lang="en-US" dirty="0"/>
              <a:t>Pom gang pom gang </a:t>
            </a:r>
            <a:r>
              <a:rPr lang="en-US" dirty="0" err="1">
                <a:highlight>
                  <a:srgbClr val="FFFF00"/>
                </a:highlight>
              </a:rPr>
              <a:t>mai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/>
              <a:t> </a:t>
            </a:r>
            <a:r>
              <a:rPr lang="zh-CN" altLang="en-US" dirty="0"/>
              <a:t>做</a:t>
            </a:r>
            <a:r>
              <a:rPr lang="en-US" dirty="0"/>
              <a:t> pom gang</a:t>
            </a:r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8D0FA-D1F5-4400-97F2-D736753D1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11111"/>
            <a:ext cx="5181600" cy="4233334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大家</a:t>
            </a:r>
            <a:r>
              <a:rPr lang="en-US" altLang="zh-CN" dirty="0">
                <a:highlight>
                  <a:srgbClr val="FFFF00"/>
                </a:highlight>
              </a:rPr>
              <a:t>sum</a:t>
            </a:r>
            <a:r>
              <a:rPr lang="zh-CN" altLang="en-US" dirty="0"/>
              <a:t>记着</a:t>
            </a:r>
            <a:r>
              <a:rPr lang="en-US" altLang="zh-CN" dirty="0"/>
              <a:t>nan</a:t>
            </a:r>
            <a:r>
              <a:rPr lang="zh-CN" altLang="en-US" dirty="0"/>
              <a:t>个海南公祖</a:t>
            </a:r>
            <a:endParaRPr lang="en-US" altLang="zh-CN" dirty="0"/>
          </a:p>
          <a:p>
            <a:r>
              <a:rPr lang="zh-CN" altLang="en-US" dirty="0"/>
              <a:t>不要开口就讲 喂你海边度</a:t>
            </a:r>
            <a:endParaRPr lang="en-US" altLang="zh-CN" dirty="0"/>
          </a:p>
          <a:p>
            <a:r>
              <a:rPr lang="zh-CN" altLang="en-US" dirty="0"/>
              <a:t>讲英文 </a:t>
            </a:r>
            <a:r>
              <a:rPr lang="en-US" altLang="zh-CN" dirty="0"/>
              <a:t>no </a:t>
            </a:r>
            <a:r>
              <a:rPr lang="en-US" altLang="zh-CN" dirty="0" err="1"/>
              <a:t>no</a:t>
            </a:r>
            <a:r>
              <a:rPr lang="en-US" altLang="zh-CN" dirty="0"/>
              <a:t> </a:t>
            </a:r>
            <a:r>
              <a:rPr lang="en-US" altLang="zh-CN" dirty="0" err="1"/>
              <a:t>no</a:t>
            </a:r>
            <a:endParaRPr lang="en-US" altLang="zh-CN" dirty="0"/>
          </a:p>
          <a:p>
            <a:r>
              <a:rPr lang="zh-CN" altLang="en-US" dirty="0"/>
              <a:t>讲海南话 </a:t>
            </a:r>
            <a:r>
              <a:rPr lang="en-US" altLang="zh-CN" dirty="0"/>
              <a:t>yes go </a:t>
            </a:r>
            <a:r>
              <a:rPr lang="en-US" altLang="zh-CN" dirty="0" err="1"/>
              <a:t>go</a:t>
            </a:r>
            <a:r>
              <a:rPr lang="en-US" altLang="zh-CN" dirty="0"/>
              <a:t> </a:t>
            </a:r>
            <a:r>
              <a:rPr lang="en-US" altLang="zh-CN" dirty="0" err="1"/>
              <a:t>go</a:t>
            </a:r>
            <a:endParaRPr lang="en-US" altLang="zh-CN" dirty="0"/>
          </a:p>
          <a:p>
            <a:r>
              <a:rPr lang="en-US" altLang="zh-CN" dirty="0" err="1"/>
              <a:t>suukee</a:t>
            </a:r>
            <a:r>
              <a:rPr lang="zh-CN" altLang="en-US" dirty="0"/>
              <a:t>，</a:t>
            </a:r>
            <a:r>
              <a:rPr lang="en-US" altLang="zh-CN" dirty="0" err="1"/>
              <a:t>suukee</a:t>
            </a:r>
            <a:r>
              <a:rPr lang="zh-CN" altLang="en-US" dirty="0"/>
              <a:t>记得记得</a:t>
            </a:r>
            <a:endParaRPr lang="en-US" altLang="zh-CN" dirty="0"/>
          </a:p>
          <a:p>
            <a:r>
              <a:rPr lang="en-US" altLang="zh-CN" dirty="0" err="1"/>
              <a:t>suukee</a:t>
            </a:r>
            <a:r>
              <a:rPr lang="zh-CN" altLang="en-US" dirty="0"/>
              <a:t>，</a:t>
            </a:r>
            <a:r>
              <a:rPr lang="en-US" altLang="zh-CN" dirty="0" err="1"/>
              <a:t>suukee</a:t>
            </a:r>
            <a:r>
              <a:rPr lang="zh-CN" altLang="en-US" dirty="0"/>
              <a:t>记得记得</a:t>
            </a:r>
            <a:endParaRPr lang="en-US" dirty="0"/>
          </a:p>
          <a:p>
            <a:r>
              <a:rPr lang="en-US" altLang="zh-CN" dirty="0" err="1"/>
              <a:t>suukee</a:t>
            </a:r>
            <a:r>
              <a:rPr lang="zh-CN" altLang="en-US" dirty="0"/>
              <a:t>，</a:t>
            </a:r>
            <a:r>
              <a:rPr lang="en-US" altLang="zh-CN" dirty="0" err="1"/>
              <a:t>suukee</a:t>
            </a:r>
            <a:r>
              <a:rPr lang="zh-CN" altLang="en-US" dirty="0"/>
              <a:t>记得记得</a:t>
            </a:r>
            <a:endParaRPr lang="en-US" dirty="0"/>
          </a:p>
          <a:p>
            <a:r>
              <a:rPr lang="en-US" altLang="zh-CN" dirty="0" err="1"/>
              <a:t>suukee</a:t>
            </a:r>
            <a:r>
              <a:rPr lang="zh-CN" altLang="en-US" dirty="0"/>
              <a:t>，</a:t>
            </a:r>
            <a:r>
              <a:rPr lang="en-US" altLang="zh-CN" dirty="0" err="1"/>
              <a:t>suukee</a:t>
            </a:r>
            <a:r>
              <a:rPr lang="zh-CN" altLang="en-US" dirty="0"/>
              <a:t>记得记得</a:t>
            </a:r>
            <a:endParaRPr lang="en-US" dirty="0"/>
          </a:p>
          <a:p>
            <a:r>
              <a:rPr lang="en-US" altLang="zh-CN" dirty="0"/>
              <a:t>{</a:t>
            </a:r>
            <a:r>
              <a:rPr lang="zh-CN" altLang="en-US" dirty="0"/>
              <a:t>重复这一页</a:t>
            </a:r>
            <a:r>
              <a:rPr lang="en-US" altLang="zh-CN" dirty="0"/>
              <a:t>}   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5903CE-68F9-44C8-9EE0-36E05A42C78F}"/>
              </a:ext>
            </a:extLst>
          </p:cNvPr>
          <p:cNvSpPr txBox="1"/>
          <p:nvPr/>
        </p:nvSpPr>
        <p:spPr>
          <a:xfrm>
            <a:off x="6096000" y="5573887"/>
            <a:ext cx="58391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>
                <a:highlight>
                  <a:srgbClr val="FFFF00"/>
                </a:highlight>
              </a:rPr>
              <a:t>xue</a:t>
            </a:r>
            <a:r>
              <a:rPr lang="en-US" altLang="zh-CN" sz="2800" dirty="0">
                <a:highlight>
                  <a:srgbClr val="FFFF00"/>
                </a:highlight>
              </a:rPr>
              <a:t>: </a:t>
            </a:r>
            <a:r>
              <a:rPr lang="zh-CN" altLang="en-US" sz="2800" dirty="0">
                <a:highlight>
                  <a:srgbClr val="FFFF00"/>
                </a:highlight>
              </a:rPr>
              <a:t>喝        </a:t>
            </a:r>
            <a:r>
              <a:rPr lang="en-US" altLang="zh-CN" sz="2800" dirty="0">
                <a:highlight>
                  <a:srgbClr val="FFFF00"/>
                </a:highlight>
              </a:rPr>
              <a:t>sum: </a:t>
            </a:r>
            <a:r>
              <a:rPr lang="zh-CN" altLang="en-US" sz="2800" dirty="0">
                <a:highlight>
                  <a:srgbClr val="FFFF00"/>
                </a:highlight>
              </a:rPr>
              <a:t>要</a:t>
            </a:r>
            <a:r>
              <a:rPr lang="en-US" altLang="zh-CN" sz="2800" dirty="0">
                <a:highlight>
                  <a:srgbClr val="FFFF00"/>
                </a:highlight>
              </a:rPr>
              <a:t>          </a:t>
            </a:r>
            <a:r>
              <a:rPr lang="en-US" altLang="zh-CN" sz="2800" dirty="0" err="1">
                <a:highlight>
                  <a:srgbClr val="FFFF00"/>
                </a:highlight>
              </a:rPr>
              <a:t>mai</a:t>
            </a:r>
            <a:r>
              <a:rPr lang="en-US" altLang="zh-CN" sz="2800" dirty="0">
                <a:highlight>
                  <a:srgbClr val="FFFF00"/>
                </a:highlight>
              </a:rPr>
              <a:t>:</a:t>
            </a:r>
            <a:r>
              <a:rPr lang="zh-CN" altLang="en-US" sz="2800" dirty="0">
                <a:highlight>
                  <a:srgbClr val="FFFF00"/>
                </a:highlight>
              </a:rPr>
              <a:t>不要</a:t>
            </a:r>
            <a:endParaRPr lang="en-US" altLang="zh-CN" sz="2800" dirty="0">
              <a:highlight>
                <a:srgbClr val="FFFF00"/>
              </a:highlight>
            </a:endParaRPr>
          </a:p>
          <a:p>
            <a:r>
              <a:rPr lang="en-US" altLang="zh-CN" sz="2800" dirty="0" err="1">
                <a:highlight>
                  <a:srgbClr val="FFFF00"/>
                </a:highlight>
              </a:rPr>
              <a:t>suukee</a:t>
            </a:r>
            <a:r>
              <a:rPr lang="en-US" altLang="zh-CN" sz="2800" dirty="0">
                <a:highlight>
                  <a:srgbClr val="FFFF00"/>
                </a:highlight>
              </a:rPr>
              <a:t>: </a:t>
            </a:r>
            <a:r>
              <a:rPr lang="zh-CN" altLang="en-US" sz="2800" dirty="0">
                <a:highlight>
                  <a:srgbClr val="FFFF00"/>
                </a:highlight>
              </a:rPr>
              <a:t>邻居            </a:t>
            </a:r>
            <a:r>
              <a:rPr lang="en-US" altLang="zh-CN" sz="2800" dirty="0">
                <a:highlight>
                  <a:srgbClr val="FFFF00"/>
                </a:highlight>
              </a:rPr>
              <a:t>pom gang</a:t>
            </a:r>
            <a:r>
              <a:rPr lang="zh-CN" altLang="en-US" sz="2800" dirty="0">
                <a:highlight>
                  <a:srgbClr val="FFFF00"/>
                </a:highlight>
              </a:rPr>
              <a:t>：笨蛋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E0EEF32-82F3-4B88-B7B6-3CD01545AF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68023" y="2409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6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AE6D4-0CC7-4920-828E-54BC73E8B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253753" cy="1325563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海南话的历史</a:t>
            </a:r>
            <a:br>
              <a:rPr lang="en-US" altLang="zh-CN" dirty="0">
                <a:highlight>
                  <a:srgbClr val="FFFF00"/>
                </a:highlight>
              </a:rPr>
            </a:br>
            <a:r>
              <a:rPr lang="en-US" altLang="zh-CN" sz="3600" b="1" dirty="0">
                <a:solidFill>
                  <a:schemeClr val="tx2"/>
                </a:solidFill>
              </a:rPr>
              <a:t>History of Hainanese Language</a:t>
            </a:r>
            <a:endParaRPr lang="en-US" sz="3600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CF8D1-060A-4041-9FE2-22E294C24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728" y="2147776"/>
            <a:ext cx="4253753" cy="3433763"/>
          </a:xfrm>
        </p:spPr>
        <p:txBody>
          <a:bodyPr>
            <a:normAutofit/>
          </a:bodyPr>
          <a:lstStyle/>
          <a:p>
            <a:r>
              <a:rPr lang="zh-CN" altLang="en-US" dirty="0"/>
              <a:t>南宋末年，因逃避战乱以及闽南沿海的天灾、人口过剩，</a:t>
            </a:r>
            <a:endParaRPr lang="en-US" altLang="zh-CN" dirty="0"/>
          </a:p>
          <a:p>
            <a:r>
              <a:rPr lang="zh-CN" altLang="en-US" dirty="0"/>
              <a:t>几十万的闽南莆田、泉州、漳州、潮州人移民到现在的海南岛，带来了</a:t>
            </a:r>
            <a:r>
              <a:rPr lang="zh-CN" altLang="en-US" dirty="0">
                <a:highlight>
                  <a:srgbClr val="FFFF00"/>
                </a:highlight>
              </a:rPr>
              <a:t>闽南语</a:t>
            </a:r>
            <a:r>
              <a:rPr lang="zh-CN" altLang="en-US" dirty="0"/>
              <a:t>，并不断演变，逐渐成为</a:t>
            </a:r>
            <a:r>
              <a:rPr lang="zh-CN" altLang="en-US" dirty="0">
                <a:highlight>
                  <a:srgbClr val="FFFF00"/>
                </a:highlight>
              </a:rPr>
              <a:t>海南话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en-US" dirty="0"/>
          </a:p>
        </p:txBody>
      </p:sp>
      <p:pic>
        <p:nvPicPr>
          <p:cNvPr id="2050" name="Picture 2" descr="chinese economy | Future Economics">
            <a:extLst>
              <a:ext uri="{FF2B5EF4-FFF2-40B4-BE49-F238E27FC236}">
                <a16:creationId xmlns:a16="http://schemas.microsoft.com/office/drawing/2014/main" id="{5018DA46-C4D5-457D-8C5F-A61E08CF1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106" y="-13063"/>
            <a:ext cx="6759388" cy="6740076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BB24505-5025-45AB-8FA0-B59E3C2E82BA}"/>
              </a:ext>
            </a:extLst>
          </p:cNvPr>
          <p:cNvSpPr/>
          <p:nvPr/>
        </p:nvSpPr>
        <p:spPr>
          <a:xfrm>
            <a:off x="6158356" y="1476103"/>
            <a:ext cx="4109049" cy="4234296"/>
          </a:xfrm>
          <a:custGeom>
            <a:avLst/>
            <a:gdLst>
              <a:gd name="connsiteX0" fmla="*/ 3559384 w 3559384"/>
              <a:gd name="connsiteY0" fmla="*/ 0 h 4383623"/>
              <a:gd name="connsiteX1" fmla="*/ 2806349 w 3559384"/>
              <a:gd name="connsiteY1" fmla="*/ 1667436 h 4383623"/>
              <a:gd name="connsiteX2" fmla="*/ 296231 w 3559384"/>
              <a:gd name="connsiteY2" fmla="*/ 2886636 h 4383623"/>
              <a:gd name="connsiteX3" fmla="*/ 27290 w 3559384"/>
              <a:gd name="connsiteY3" fmla="*/ 4267200 h 4383623"/>
              <a:gd name="connsiteX4" fmla="*/ 99008 w 3559384"/>
              <a:gd name="connsiteY4" fmla="*/ 4213412 h 438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9384" h="4383623">
                <a:moveTo>
                  <a:pt x="3559384" y="0"/>
                </a:moveTo>
                <a:cubicBezTo>
                  <a:pt x="3454796" y="593165"/>
                  <a:pt x="3350208" y="1186330"/>
                  <a:pt x="2806349" y="1667436"/>
                </a:cubicBezTo>
                <a:cubicBezTo>
                  <a:pt x="2262490" y="2148542"/>
                  <a:pt x="759408" y="2453342"/>
                  <a:pt x="296231" y="2886636"/>
                </a:cubicBezTo>
                <a:cubicBezTo>
                  <a:pt x="-166946" y="3319930"/>
                  <a:pt x="60161" y="4046071"/>
                  <a:pt x="27290" y="4267200"/>
                </a:cubicBezTo>
                <a:cubicBezTo>
                  <a:pt x="-5581" y="4488329"/>
                  <a:pt x="46713" y="4350870"/>
                  <a:pt x="99008" y="4213412"/>
                </a:cubicBezTo>
              </a:path>
            </a:pathLst>
          </a:cu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Three Tech Initiatives For Chinese Farmers | The Borgen Project">
            <a:extLst>
              <a:ext uri="{FF2B5EF4-FFF2-40B4-BE49-F238E27FC236}">
                <a16:creationId xmlns:a16="http://schemas.microsoft.com/office/drawing/2014/main" id="{7DCB0BF5-46D7-4982-B6AA-760DEEE733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r="3" b="3"/>
          <a:stretch/>
        </p:blipFill>
        <p:spPr bwMode="auto">
          <a:xfrm>
            <a:off x="9548037" y="4018793"/>
            <a:ext cx="1570618" cy="115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cenic Hainan island aims to be a world-class tourist hotspot ...">
            <a:extLst>
              <a:ext uri="{FF2B5EF4-FFF2-40B4-BE49-F238E27FC236}">
                <a16:creationId xmlns:a16="http://schemas.microsoft.com/office/drawing/2014/main" id="{8889A5FC-A21C-465B-9D9C-98405A849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4" r="2" b="2"/>
          <a:stretch/>
        </p:blipFill>
        <p:spPr bwMode="auto">
          <a:xfrm>
            <a:off x="8173754" y="5241346"/>
            <a:ext cx="2993195" cy="124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79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67ADD-AEE9-4988-A81A-DF22152C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4041" y="4585293"/>
            <a:ext cx="4798527" cy="1343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zh-CN" altLang="en-US" sz="3600" kern="1200" dirty="0">
                <a:solidFill>
                  <a:schemeClr val="tx1"/>
                </a:solidFill>
                <a:highlight>
                  <a:srgbClr val="C0C0C0"/>
                </a:highlight>
                <a:latin typeface="+mj-lt"/>
                <a:ea typeface="+mj-ea"/>
                <a:cs typeface="+mj-cs"/>
              </a:rPr>
              <a:t>莆田米粉</a:t>
            </a:r>
            <a:r>
              <a:rPr lang="en-US" altLang="zh-CN" sz="3600" kern="1200" dirty="0">
                <a:solidFill>
                  <a:schemeClr val="tx1"/>
                </a:solidFill>
                <a:highlight>
                  <a:srgbClr val="C0C0C0"/>
                </a:highlight>
                <a:latin typeface="+mj-lt"/>
                <a:ea typeface="+mj-ea"/>
                <a:cs typeface="+mj-cs"/>
              </a:rPr>
              <a:t>-</a:t>
            </a:r>
            <a:r>
              <a:rPr lang="zh-CN" altLang="en-US" sz="3600" kern="1200" dirty="0">
                <a:solidFill>
                  <a:schemeClr val="tx1"/>
                </a:solidFill>
                <a:highlight>
                  <a:srgbClr val="C0C0C0"/>
                </a:highlight>
                <a:latin typeface="+mj-lt"/>
                <a:ea typeface="+mj-ea"/>
                <a:cs typeface="+mj-cs"/>
              </a:rPr>
              <a:t>海南粉</a:t>
            </a:r>
            <a:br>
              <a:rPr lang="en-US" altLang="zh-CN" sz="3600" kern="1200" dirty="0">
                <a:solidFill>
                  <a:schemeClr val="tx1"/>
                </a:solidFill>
                <a:highlight>
                  <a:srgbClr val="C0C0C0"/>
                </a:highlight>
                <a:latin typeface="+mj-lt"/>
                <a:ea typeface="+mj-ea"/>
                <a:cs typeface="+mj-cs"/>
              </a:rPr>
            </a:br>
            <a:r>
              <a:rPr lang="zh-CN" altLang="en-US" sz="3600" kern="1200" dirty="0">
                <a:solidFill>
                  <a:schemeClr val="tx1"/>
                </a:solidFill>
                <a:highlight>
                  <a:srgbClr val="C0C0C0"/>
                </a:highlight>
                <a:latin typeface="+mj-lt"/>
                <a:ea typeface="+mj-ea"/>
                <a:cs typeface="+mj-cs"/>
              </a:rPr>
              <a:t>莆田菜</a:t>
            </a:r>
            <a:r>
              <a:rPr lang="en-US" altLang="zh-CN" sz="3600" kern="1200" dirty="0">
                <a:solidFill>
                  <a:schemeClr val="tx1"/>
                </a:solidFill>
                <a:highlight>
                  <a:srgbClr val="C0C0C0"/>
                </a:highlight>
                <a:latin typeface="+mj-lt"/>
                <a:ea typeface="+mj-ea"/>
                <a:cs typeface="+mj-cs"/>
              </a:rPr>
              <a:t>/</a:t>
            </a:r>
            <a:r>
              <a:rPr lang="zh-CN" altLang="en-US" sz="3600" kern="1200" dirty="0">
                <a:solidFill>
                  <a:schemeClr val="tx1"/>
                </a:solidFill>
                <a:highlight>
                  <a:srgbClr val="C0C0C0"/>
                </a:highlight>
                <a:latin typeface="+mj-lt"/>
                <a:ea typeface="+mj-ea"/>
                <a:cs typeface="+mj-cs"/>
              </a:rPr>
              <a:t>海南菜：清淡</a:t>
            </a:r>
            <a:endParaRPr lang="en-US" sz="3600" kern="1200" dirty="0">
              <a:solidFill>
                <a:schemeClr val="tx1"/>
              </a:solidFill>
              <a:highlight>
                <a:srgbClr val="C0C0C0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2052" name="Picture 4" descr="http://img.mp.itc.cn/upload/20170411/b145e0235ee54240b7dad573f1a72d49_th.jpeg">
            <a:extLst>
              <a:ext uri="{FF2B5EF4-FFF2-40B4-BE49-F238E27FC236}">
                <a16:creationId xmlns:a16="http://schemas.microsoft.com/office/drawing/2014/main" id="{4750B4B5-B2C3-49B2-9F17-A1A5E6BB7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7" r="-1" b="13257"/>
          <a:stretch/>
        </p:blipFill>
        <p:spPr bwMode="auto"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BE167A-7943-46E2-8477-D86F4E8A1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64" r="16608" b="-3"/>
          <a:stretch/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pic>
        <p:nvPicPr>
          <p:cNvPr id="1026" name="Picture 2" descr="姐妹花远嫁来新10多年烹煮正宗海南粉让老乡尝家乡味| 早报">
            <a:extLst>
              <a:ext uri="{FF2B5EF4-FFF2-40B4-BE49-F238E27FC236}">
                <a16:creationId xmlns:a16="http://schemas.microsoft.com/office/drawing/2014/main" id="{E159BECD-5288-4C50-BCC1-F80244822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4" r="12911" b="1"/>
          <a:stretch/>
        </p:blipFill>
        <p:spPr bwMode="auto"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BDA321-8F64-4EFD-9918-07E99651C8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317"/>
          <a:stretch/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pic>
        <p:nvPicPr>
          <p:cNvPr id="2050" name="Picture 2" descr="http://s11.sinaimg.cn/middle/69e01746g8c1ce84302fa&amp;690">
            <a:extLst>
              <a:ext uri="{FF2B5EF4-FFF2-40B4-BE49-F238E27FC236}">
                <a16:creationId xmlns:a16="http://schemas.microsoft.com/office/drawing/2014/main" id="{24ED3DE9-BDA2-4D97-9EB6-E8E7CC6FD4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8" r="8080" b="-1"/>
          <a:stretch/>
        </p:blipFill>
        <p:spPr bwMode="auto"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E979A4-F3D3-4436-B188-48D27EC43F6C}"/>
              </a:ext>
            </a:extLst>
          </p:cNvPr>
          <p:cNvSpPr txBox="1"/>
          <p:nvPr/>
        </p:nvSpPr>
        <p:spPr>
          <a:xfrm>
            <a:off x="3646590" y="3878166"/>
            <a:ext cx="593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海南人和闽南的文化有很多相同之处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6062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海南少数民族代表参观新中国成立70周年成就展海南巨变让参观者自豪感油 ...">
            <a:extLst>
              <a:ext uri="{FF2B5EF4-FFF2-40B4-BE49-F238E27FC236}">
                <a16:creationId xmlns:a16="http://schemas.microsoft.com/office/drawing/2014/main" id="{B3B3187D-ED49-4455-BA38-9996CA2F5A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0" r="-2" b="16812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5CCB5EE-79F9-4301-97D2-D70427FD3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0" r="-2" b="14107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5" name="Freeform: Shape 74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7" name="Freeform: Shape 76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DEAFC0-213B-46D0-B6CC-D1BA9469735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8056" y="859536"/>
            <a:ext cx="4832802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3400" kern="1200" dirty="0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海南话的历史</a:t>
            </a:r>
            <a:endParaRPr lang="en-US" sz="3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C7FF62-8C95-4AFD-ADA9-33ADDFD0E38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8056" y="2512611"/>
            <a:ext cx="4832803" cy="366435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zh-CN" altLang="en-US" dirty="0"/>
              <a:t>后来，汉族、苗族、回族等民族相继移居海南，逐步形成海南今天多民族聚居社会。</a:t>
            </a:r>
            <a:endParaRPr lang="en-US" altLang="zh-CN" dirty="0"/>
          </a:p>
          <a:p>
            <a:r>
              <a:rPr lang="zh-CN" altLang="en-US" dirty="0"/>
              <a:t>经过历史演变，各民族的某些特征在不断被同化，但是作为汉族最基本特征的海南方言被世代保留和延续下来，形成了今天海南岛上十多种语言和方言，其中使用最广泛的是海南话。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871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577D43-CAF6-486D-B109-0A14CCAFD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zh-CN" altLang="en-US" sz="4000" dirty="0">
                <a:highlight>
                  <a:srgbClr val="FFFF00"/>
                </a:highlight>
              </a:rPr>
              <a:t>海南话</a:t>
            </a:r>
            <a:endParaRPr lang="en-US" sz="4000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B975C-4507-4DD5-A7F0-68825EA49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zh-CN" altLang="en-US" sz="2400"/>
              <a:t>海南话（</a:t>
            </a:r>
            <a:r>
              <a:rPr lang="en-US" altLang="zh-CN" sz="2400"/>
              <a:t>Hainanese</a:t>
            </a:r>
            <a:r>
              <a:rPr lang="zh-CN" altLang="en-US" sz="2400"/>
              <a:t>），在学术界称为海南闽语，属汉藏语系</a:t>
            </a:r>
            <a:r>
              <a:rPr lang="en-US" altLang="zh-CN" sz="2400"/>
              <a:t>——</a:t>
            </a:r>
            <a:r>
              <a:rPr lang="zh-CN" altLang="en-US" sz="2400"/>
              <a:t>汉语族</a:t>
            </a:r>
            <a:r>
              <a:rPr lang="en-US" altLang="zh-CN" sz="2400"/>
              <a:t>——</a:t>
            </a:r>
            <a:r>
              <a:rPr lang="zh-CN" altLang="en-US" sz="2400"/>
              <a:t>闽语支</a:t>
            </a:r>
            <a:r>
              <a:rPr lang="en-US" altLang="zh-CN" sz="2400"/>
              <a:t>——</a:t>
            </a:r>
            <a:r>
              <a:rPr lang="zh-CN" altLang="en-US" sz="2400"/>
              <a:t>闽南语区</a:t>
            </a:r>
            <a:r>
              <a:rPr lang="en-US" altLang="zh-CN" sz="2400"/>
              <a:t>——</a:t>
            </a:r>
            <a:r>
              <a:rPr lang="zh-CN" altLang="en-US" sz="2400"/>
              <a:t>海南闽语</a:t>
            </a:r>
            <a:r>
              <a:rPr lang="en-US" altLang="zh-CN" sz="2400"/>
              <a:t>.</a:t>
            </a:r>
          </a:p>
          <a:p>
            <a:r>
              <a:rPr lang="zh-CN" altLang="en-US" sz="2400"/>
              <a:t>海南话是海南岛上最常见的汉语方言。在海南</a:t>
            </a:r>
            <a:r>
              <a:rPr lang="en-US" altLang="zh-CN" sz="2400"/>
              <a:t>900</a:t>
            </a:r>
            <a:r>
              <a:rPr lang="zh-CN" altLang="en-US" sz="2400"/>
              <a:t>多万人口中，使用海南话的人数约有</a:t>
            </a:r>
            <a:r>
              <a:rPr lang="en-US" altLang="zh-CN" sz="2400"/>
              <a:t>600</a:t>
            </a:r>
            <a:r>
              <a:rPr lang="zh-CN" altLang="en-US" sz="2400"/>
              <a:t>万，加上海外琼属汉族华裔等，实际使用人数近</a:t>
            </a:r>
            <a:r>
              <a:rPr lang="en-US" altLang="zh-CN" sz="2400"/>
              <a:t>1000</a:t>
            </a:r>
            <a:r>
              <a:rPr lang="zh-CN" altLang="en-US" sz="2400"/>
              <a:t>万。</a:t>
            </a:r>
          </a:p>
          <a:p>
            <a:r>
              <a:rPr lang="zh-CN" altLang="en-US" sz="2400"/>
              <a:t>由于海南岛特殊的地理位置，海南话受外界语言干预较少，使得大量古汉语元素得以保存至今，可谓是古汉语的活化石。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7196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map.ps123.net/china/UploadFile/201304/2013042900460394.gif">
            <a:extLst>
              <a:ext uri="{FF2B5EF4-FFF2-40B4-BE49-F238E27FC236}">
                <a16:creationId xmlns:a16="http://schemas.microsoft.com/office/drawing/2014/main" id="{A29023E2-14CC-4BBA-AC7B-B91737B1F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89" y="30647"/>
            <a:ext cx="4347059" cy="339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07CD26-021D-4442-A74B-B0D3630A9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4" y="3702759"/>
            <a:ext cx="3692372" cy="292843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9A7BD29-E1F7-42AD-83D9-BC907466F28C}"/>
              </a:ext>
            </a:extLst>
          </p:cNvPr>
          <p:cNvGrpSpPr/>
          <p:nvPr/>
        </p:nvGrpSpPr>
        <p:grpSpPr>
          <a:xfrm>
            <a:off x="5547357" y="289017"/>
            <a:ext cx="5447213" cy="6352135"/>
            <a:chOff x="5082794" y="279057"/>
            <a:chExt cx="5447213" cy="6352135"/>
          </a:xfrm>
        </p:grpSpPr>
        <p:pic>
          <p:nvPicPr>
            <p:cNvPr id="4102" name="Picture 6" descr="http://map.ps123.net/china/UploadFile/201304/2013042113074912.jpg">
              <a:extLst>
                <a:ext uri="{FF2B5EF4-FFF2-40B4-BE49-F238E27FC236}">
                  <a16:creationId xmlns:a16="http://schemas.microsoft.com/office/drawing/2014/main" id="{F1327904-A12C-4820-BFD2-2D343D3F54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2794" y="279057"/>
              <a:ext cx="5399315" cy="6352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727A002-4F37-4D59-9426-99699F86B3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99865" y="3788229"/>
              <a:ext cx="1734348" cy="162400"/>
            </a:xfrm>
            <a:prstGeom prst="straightConnector1">
              <a:avLst/>
            </a:prstGeom>
            <a:ln w="762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A0A0129-6B1A-4A6A-863B-F394BDAE7313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flipH="1" flipV="1">
              <a:off x="8113765" y="4318009"/>
              <a:ext cx="2416242" cy="199988"/>
            </a:xfrm>
            <a:prstGeom prst="straightConnector1">
              <a:avLst/>
            </a:prstGeom>
            <a:ln w="762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A407E16-567A-40D0-A730-22DB3E4068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41327" y="5157015"/>
              <a:ext cx="3140782" cy="6812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C6F50F1-7A7F-4982-A348-65B2F54020A1}"/>
              </a:ext>
            </a:extLst>
          </p:cNvPr>
          <p:cNvSpPr txBox="1"/>
          <p:nvPr/>
        </p:nvSpPr>
        <p:spPr>
          <a:xfrm>
            <a:off x="10994570" y="3650794"/>
            <a:ext cx="1197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莆田</a:t>
            </a:r>
            <a:endParaRPr lang="en-US" altLang="zh-CN" sz="3600" dirty="0"/>
          </a:p>
          <a:p>
            <a:r>
              <a:rPr lang="zh-CN" altLang="en-US" sz="3600" dirty="0"/>
              <a:t>泉州</a:t>
            </a:r>
            <a:endParaRPr lang="en-US" altLang="zh-CN" sz="3600" dirty="0"/>
          </a:p>
          <a:p>
            <a:r>
              <a:rPr lang="zh-CN" altLang="en-US" sz="3600" dirty="0"/>
              <a:t>漳州</a:t>
            </a:r>
            <a:endParaRPr lang="en-US" sz="36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2F88F27-357B-4612-BDF9-DFD9B843AEF3}"/>
              </a:ext>
            </a:extLst>
          </p:cNvPr>
          <p:cNvCxnSpPr/>
          <p:nvPr/>
        </p:nvCxnSpPr>
        <p:spPr>
          <a:xfrm flipH="1">
            <a:off x="3631474" y="4193177"/>
            <a:ext cx="587829" cy="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AA8D9E4-1B5A-4410-9764-DEEF75AB3E99}"/>
              </a:ext>
            </a:extLst>
          </p:cNvPr>
          <p:cNvCxnSpPr>
            <a:cxnSpLocks/>
          </p:cNvCxnSpPr>
          <p:nvPr/>
        </p:nvCxnSpPr>
        <p:spPr>
          <a:xfrm flipH="1" flipV="1">
            <a:off x="3030584" y="4327967"/>
            <a:ext cx="1188719" cy="49222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A7987BF-647D-4A60-88C5-92C508A2F91C}"/>
              </a:ext>
            </a:extLst>
          </p:cNvPr>
          <p:cNvCxnSpPr>
            <a:cxnSpLocks/>
          </p:cNvCxnSpPr>
          <p:nvPr/>
        </p:nvCxnSpPr>
        <p:spPr>
          <a:xfrm flipH="1">
            <a:off x="3030584" y="5225143"/>
            <a:ext cx="1188720" cy="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9A066B3-857E-4ECA-8233-B2C212741BF5}"/>
              </a:ext>
            </a:extLst>
          </p:cNvPr>
          <p:cNvSpPr txBox="1"/>
          <p:nvPr/>
        </p:nvSpPr>
        <p:spPr>
          <a:xfrm>
            <a:off x="4219303" y="3990703"/>
            <a:ext cx="11247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文昌</a:t>
            </a:r>
            <a:endParaRPr lang="en-US" altLang="zh-CN" sz="3600" dirty="0"/>
          </a:p>
          <a:p>
            <a:r>
              <a:rPr lang="zh-CN" altLang="en-US" sz="3600" dirty="0"/>
              <a:t>海口</a:t>
            </a:r>
            <a:endParaRPr lang="en-US" altLang="zh-CN" sz="3600" dirty="0"/>
          </a:p>
          <a:p>
            <a:r>
              <a:rPr lang="zh-CN" altLang="en-US" sz="3600" dirty="0"/>
              <a:t>琼海</a:t>
            </a:r>
            <a:endParaRPr lang="en-US" sz="3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B3A195-18B7-4BF8-8E13-C3B78F044BE8}"/>
              </a:ext>
            </a:extLst>
          </p:cNvPr>
          <p:cNvSpPr txBox="1"/>
          <p:nvPr/>
        </p:nvSpPr>
        <p:spPr>
          <a:xfrm>
            <a:off x="8646269" y="5350902"/>
            <a:ext cx="3545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highlight>
                  <a:srgbClr val="00FF00"/>
                </a:highlight>
              </a:rPr>
              <a:t>南宋时移民到海南岛</a:t>
            </a:r>
            <a:endParaRPr lang="en-US" sz="2800" dirty="0">
              <a:highlight>
                <a:srgbClr val="00FF00"/>
              </a:highlight>
            </a:endParaRPr>
          </a:p>
        </p:txBody>
      </p:sp>
      <p:cxnSp>
        <p:nvCxnSpPr>
          <p:cNvPr id="4096" name="Straight Arrow Connector 4095">
            <a:extLst>
              <a:ext uri="{FF2B5EF4-FFF2-40B4-BE49-F238E27FC236}">
                <a16:creationId xmlns:a16="http://schemas.microsoft.com/office/drawing/2014/main" id="{2F615125-F958-4955-ABA4-9E65E3DD4DE2}"/>
              </a:ext>
            </a:extLst>
          </p:cNvPr>
          <p:cNvCxnSpPr/>
          <p:nvPr/>
        </p:nvCxnSpPr>
        <p:spPr>
          <a:xfrm flipH="1">
            <a:off x="7262949" y="6631192"/>
            <a:ext cx="3683724" cy="0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7" name="TextBox 4096">
            <a:extLst>
              <a:ext uri="{FF2B5EF4-FFF2-40B4-BE49-F238E27FC236}">
                <a16:creationId xmlns:a16="http://schemas.microsoft.com/office/drawing/2014/main" id="{EFA0323C-0CA0-47E8-B554-8634C7139C9A}"/>
              </a:ext>
            </a:extLst>
          </p:cNvPr>
          <p:cNvSpPr txBox="1"/>
          <p:nvPr/>
        </p:nvSpPr>
        <p:spPr>
          <a:xfrm>
            <a:off x="10898776" y="6236160"/>
            <a:ext cx="1245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潮州</a:t>
            </a:r>
            <a:endParaRPr lang="en-US" sz="3600" dirty="0"/>
          </a:p>
        </p:txBody>
      </p:sp>
      <p:sp>
        <p:nvSpPr>
          <p:cNvPr id="4098" name="TextBox 4097">
            <a:extLst>
              <a:ext uri="{FF2B5EF4-FFF2-40B4-BE49-F238E27FC236}">
                <a16:creationId xmlns:a16="http://schemas.microsoft.com/office/drawing/2014/main" id="{5D305ADC-FA41-4DFA-8E2F-BEFF58E7182F}"/>
              </a:ext>
            </a:extLst>
          </p:cNvPr>
          <p:cNvSpPr txBox="1"/>
          <p:nvPr/>
        </p:nvSpPr>
        <p:spPr>
          <a:xfrm>
            <a:off x="3782591" y="5852159"/>
            <a:ext cx="2373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highlight>
                  <a:srgbClr val="FFFF00"/>
                </a:highlight>
              </a:rPr>
              <a:t>讲海南话最多</a:t>
            </a:r>
            <a:endParaRPr lang="en-US" sz="2800" dirty="0">
              <a:highlight>
                <a:srgbClr val="FFFF00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64BF51-D34E-4F45-A684-3436CFA573E2}"/>
              </a:ext>
            </a:extLst>
          </p:cNvPr>
          <p:cNvSpPr/>
          <p:nvPr/>
        </p:nvSpPr>
        <p:spPr>
          <a:xfrm>
            <a:off x="2721935" y="3211033"/>
            <a:ext cx="520995" cy="3527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  <a:noFill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1F3A938-722F-4A23-822A-D2D59F33AA3A}"/>
              </a:ext>
            </a:extLst>
          </p:cNvPr>
          <p:cNvSpPr/>
          <p:nvPr/>
        </p:nvSpPr>
        <p:spPr>
          <a:xfrm>
            <a:off x="2870790" y="3428999"/>
            <a:ext cx="212652" cy="2695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0527FD-F877-4EC5-A572-9151E8A0A008}"/>
              </a:ext>
            </a:extLst>
          </p:cNvPr>
          <p:cNvSpPr/>
          <p:nvPr/>
        </p:nvSpPr>
        <p:spPr>
          <a:xfrm>
            <a:off x="3455581" y="2392326"/>
            <a:ext cx="478466" cy="52959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A7B5A1F-A741-45AB-8FC2-47235422B30E}"/>
              </a:ext>
            </a:extLst>
          </p:cNvPr>
          <p:cNvSpPr/>
          <p:nvPr/>
        </p:nvSpPr>
        <p:spPr>
          <a:xfrm>
            <a:off x="3991519" y="2584019"/>
            <a:ext cx="1507940" cy="203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19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B977-2757-41A9-9EEB-298FE748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2060"/>
                </a:solidFill>
                <a:highlight>
                  <a:srgbClr val="FFFF00"/>
                </a:highlight>
              </a:rPr>
              <a:t>海南话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44567-A1A7-4D8D-AB96-45DB8E69D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r>
              <a:rPr lang="zh-CN" altLang="en-US" dirty="0"/>
              <a:t>海南话以海口地区的基本词汇和腔调辐射全岛，是海南省使用范围最广、使用人口最多的汉语方言，主要分布在海口、澄迈、定安、屯昌、文昌、琼海、万宁、等市县和陵水、乐东、三亚、东方、昌江、琼中、五指山等市县的大部分地区以及雷州半岛。</a:t>
            </a:r>
            <a:endParaRPr lang="en-US" altLang="zh-CN" dirty="0"/>
          </a:p>
          <a:p>
            <a:r>
              <a:rPr lang="zh-CN" altLang="en-US" dirty="0"/>
              <a:t>新加坡、泰国、马来西亚、菲律宾、印度尼西亚、美国等琼籍汉人聚居地区。在不同的区域，海南话的声调可能存在细微差别，但是可以进行正常的交流。</a:t>
            </a:r>
          </a:p>
          <a:p>
            <a:r>
              <a:rPr lang="zh-CN" altLang="en-US" dirty="0"/>
              <a:t>海南话在不同地区，语音、声调、词汇存在一定区别。一般说来，琼北地区的海定片、琼东地区的文琼片及万陵片之间交流起来问题不大，琼北、琼东各片与南部的崖州片、西部的昌感片之间交流起来需要适当的适应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552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85F4B-C1E1-4678-98F2-B82A488D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highlight>
                  <a:srgbClr val="00FFFF"/>
                </a:highlight>
              </a:rPr>
              <a:t>分布地区</a:t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E9D85-1EE3-40B3-BF5C-59A444992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琼语（</a:t>
            </a:r>
            <a:r>
              <a:rPr lang="en-US" altLang="zh-CN" dirty="0"/>
              <a:t>Hainanese</a:t>
            </a:r>
            <a:r>
              <a:rPr lang="zh-CN" altLang="en-US" dirty="0"/>
              <a:t>）主要分布于海南省大部分地区以及海外琼籍华人地区，全球使用人口约</a:t>
            </a:r>
            <a:r>
              <a:rPr lang="en-US" altLang="zh-CN" dirty="0"/>
              <a:t>1000</a:t>
            </a:r>
            <a:r>
              <a:rPr lang="zh-CN" altLang="en-US" dirty="0"/>
              <a:t>万左右。</a:t>
            </a:r>
            <a:endParaRPr lang="en-US" altLang="zh-CN" dirty="0"/>
          </a:p>
          <a:p>
            <a:r>
              <a:rPr lang="zh-CN" altLang="en-US" dirty="0"/>
              <a:t>全海南省有</a:t>
            </a:r>
            <a:r>
              <a:rPr lang="en-US" altLang="zh-CN" dirty="0"/>
              <a:t>600</a:t>
            </a:r>
            <a:r>
              <a:rPr lang="zh-CN" altLang="en-US" dirty="0"/>
              <a:t>多万人使用，约占全省总人口的</a:t>
            </a:r>
            <a:r>
              <a:rPr lang="en-US" altLang="zh-CN" dirty="0"/>
              <a:t>66%</a:t>
            </a:r>
            <a:r>
              <a:rPr lang="zh-CN" altLang="en-US" dirty="0"/>
              <a:t>，是海南省使用范围最广、使用人口最多的方言，主要分布在海口、文昌、琼海、万宁、定安、屯昌、澄迈，以及陵水、乐东、东方、昌江、三亚、琼中、五指山等市县的部分地区，</a:t>
            </a:r>
            <a:endParaRPr lang="en-US" altLang="zh-CN" dirty="0"/>
          </a:p>
          <a:p>
            <a:r>
              <a:rPr lang="zh-CN" altLang="en-US" dirty="0"/>
              <a:t>还有新加坡、泰国、马来西亚、菲律宾、印度尼西亚、美国等琼籍华人聚居地区。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12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CEED8E-2522-4865-A4EF-FBE943821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06" y="53371"/>
            <a:ext cx="8772015" cy="6804629"/>
          </a:xfrm>
          <a:prstGeom prst="rect">
            <a:avLst/>
          </a:prstGeom>
        </p:spPr>
      </p:pic>
      <p:pic>
        <p:nvPicPr>
          <p:cNvPr id="5126" name="Picture 6" descr="http://www.fuweb.org/FuStory_files/v3_slide0064_image067.gif">
            <a:extLst>
              <a:ext uri="{FF2B5EF4-FFF2-40B4-BE49-F238E27FC236}">
                <a16:creationId xmlns:a16="http://schemas.microsoft.com/office/drawing/2014/main" id="{9C13D832-CCAE-4BAB-94F5-1F8C6C6154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8" y="2374307"/>
            <a:ext cx="3154017" cy="216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5175EC-4C22-4541-A7F8-9E94E310C1E5}"/>
              </a:ext>
            </a:extLst>
          </p:cNvPr>
          <p:cNvSpPr txBox="1"/>
          <p:nvPr/>
        </p:nvSpPr>
        <p:spPr>
          <a:xfrm>
            <a:off x="5779912" y="5051199"/>
            <a:ext cx="6321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有些从大陆到海南岛的是官员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35208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in a park&#10;&#10;Description generated with very high confidence">
            <a:extLst>
              <a:ext uri="{FF2B5EF4-FFF2-40B4-BE49-F238E27FC236}">
                <a16:creationId xmlns:a16="http://schemas.microsoft.com/office/drawing/2014/main" id="{FDD129CF-4814-4583-97A5-C68F3776656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-1" b="12588"/>
          <a:stretch/>
        </p:blipFill>
        <p:spPr>
          <a:xfrm>
            <a:off x="321731" y="321732"/>
            <a:ext cx="5728548" cy="6214533"/>
          </a:xfrm>
          <a:prstGeom prst="rect">
            <a:avLst/>
          </a:prstGeom>
        </p:spPr>
      </p:pic>
      <p:pic>
        <p:nvPicPr>
          <p:cNvPr id="3" name="Picture 2" descr="A group of people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id="{C01E2064-A3E9-4332-82E6-50F4F5EDCAD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9" r="15845" b="-1"/>
          <a:stretch/>
        </p:blipFill>
        <p:spPr>
          <a:xfrm>
            <a:off x="6141721" y="321732"/>
            <a:ext cx="5728547" cy="62145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5BBD15-CFB4-42F3-A924-F20757995E94}"/>
              </a:ext>
            </a:extLst>
          </p:cNvPr>
          <p:cNvSpPr txBox="1"/>
          <p:nvPr/>
        </p:nvSpPr>
        <p:spPr>
          <a:xfrm>
            <a:off x="4309925" y="4734330"/>
            <a:ext cx="3876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FF0000"/>
                </a:solidFill>
                <a:highlight>
                  <a:srgbClr val="FFFF00"/>
                </a:highlight>
              </a:rPr>
              <a:t>祭祖 </a:t>
            </a:r>
            <a:r>
              <a:rPr lang="en-US" altLang="zh-CN" sz="4800" dirty="0">
                <a:solidFill>
                  <a:srgbClr val="FF0000"/>
                </a:solidFill>
                <a:highlight>
                  <a:srgbClr val="FFFF00"/>
                </a:highlight>
              </a:rPr>
              <a:t>[</a:t>
            </a:r>
            <a:r>
              <a:rPr lang="en-US" altLang="zh-CN" sz="4800" dirty="0" err="1">
                <a:solidFill>
                  <a:srgbClr val="FF0000"/>
                </a:solidFill>
                <a:highlight>
                  <a:srgbClr val="FFFF00"/>
                </a:highlight>
              </a:rPr>
              <a:t>zi</a:t>
            </a:r>
            <a:r>
              <a:rPr lang="en-US" altLang="zh-CN" sz="4800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en-US" altLang="zh-CN" sz="4800" dirty="0" err="1">
                <a:solidFill>
                  <a:srgbClr val="FF0000"/>
                </a:solidFill>
                <a:highlight>
                  <a:srgbClr val="FFFF00"/>
                </a:highlight>
              </a:rPr>
              <a:t>dou</a:t>
            </a:r>
            <a:r>
              <a:rPr lang="en-US" altLang="zh-CN" sz="4800" dirty="0">
                <a:solidFill>
                  <a:srgbClr val="FF0000"/>
                </a:solidFill>
                <a:highlight>
                  <a:srgbClr val="FFFF00"/>
                </a:highlight>
              </a:rPr>
              <a:t>]</a:t>
            </a:r>
            <a:endParaRPr lang="en-US" sz="48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65F8BF9C-8348-4D9B-BBAB-8ABACEE746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2F61EA-5DB6-44EA-B8E0-943CE4513C31}"/>
              </a:ext>
            </a:extLst>
          </p:cNvPr>
          <p:cNvSpPr txBox="1"/>
          <p:nvPr/>
        </p:nvSpPr>
        <p:spPr>
          <a:xfrm>
            <a:off x="790223" y="5655733"/>
            <a:ext cx="8662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highlight>
                  <a:srgbClr val="C0C0C0"/>
                </a:highlight>
              </a:rPr>
              <a:t>如我的祖先符有辰就是</a:t>
            </a:r>
            <a:r>
              <a:rPr lang="en-US" altLang="zh-CN" sz="2800" dirty="0">
                <a:highlight>
                  <a:srgbClr val="C0C0C0"/>
                </a:highlight>
              </a:rPr>
              <a:t>1000</a:t>
            </a:r>
            <a:r>
              <a:rPr lang="zh-CN" altLang="en-US" sz="2800" dirty="0">
                <a:highlight>
                  <a:srgbClr val="C0C0C0"/>
                </a:highlight>
              </a:rPr>
              <a:t>年前到海南岛管理海南。他的坟墓还在，我们差不多每年都去祭拜。</a:t>
            </a:r>
            <a:r>
              <a:rPr lang="zh-CN" altLang="en-US" dirty="0"/>
              <a:t>。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78E527-03F4-4E77-8C11-6C1C377AA1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6680" y="321732"/>
            <a:ext cx="2027927" cy="3337957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B5C8434-BF62-4584-9A24-0CA3A8535C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82099" y="48767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4"/>
    </mc:Choice>
    <mc:Fallback xmlns="">
      <p:transition spd="slow" advTm="4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numSld="999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1811D7-AD9D-44D9-B036-032CB4FE0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6279" y="1741337"/>
            <a:ext cx="6739136" cy="2387918"/>
          </a:xfrm>
        </p:spPr>
        <p:txBody>
          <a:bodyPr anchor="b">
            <a:normAutofit/>
          </a:bodyPr>
          <a:lstStyle/>
          <a:p>
            <a:r>
              <a:rPr lang="zh-CN" altLang="en-US" sz="5200">
                <a:solidFill>
                  <a:schemeClr val="tx2"/>
                </a:solidFill>
              </a:rPr>
              <a:t>省力气的发音</a:t>
            </a:r>
            <a:endParaRPr lang="en-US" sz="5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09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932C26-5F47-4446-BC0E-C6C90EBC5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0"/>
            <a:ext cx="4171950" cy="6772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EB73B3-853F-4F87-87B6-C94498DB2468}"/>
              </a:ext>
            </a:extLst>
          </p:cNvPr>
          <p:cNvSpPr txBox="1"/>
          <p:nvPr/>
        </p:nvSpPr>
        <p:spPr>
          <a:xfrm>
            <a:off x="4770783" y="418218"/>
            <a:ext cx="81521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不用翘舌音</a:t>
            </a:r>
            <a:r>
              <a:rPr lang="en-GB" altLang="zh-CN" sz="2800" dirty="0"/>
              <a:t>[</a:t>
            </a:r>
            <a:r>
              <a:rPr lang="en-GB" altLang="zh-CN" sz="2800" dirty="0" err="1"/>
              <a:t>sh</a:t>
            </a:r>
            <a:r>
              <a:rPr lang="en-GB" altLang="zh-CN" sz="2800" dirty="0"/>
              <a:t>)</a:t>
            </a:r>
            <a:r>
              <a:rPr lang="zh-CN" altLang="en-US" sz="2800" dirty="0"/>
              <a:t> 、也不用齿音</a:t>
            </a:r>
            <a:r>
              <a:rPr lang="en-US" altLang="zh-CN" sz="2800" dirty="0"/>
              <a:t>[</a:t>
            </a:r>
            <a:r>
              <a:rPr lang="en-US" altLang="zh-CN" sz="2800" dirty="0" err="1"/>
              <a:t>ch</a:t>
            </a:r>
            <a:r>
              <a:rPr lang="zh-CN" altLang="en-US" sz="2800" dirty="0"/>
              <a:t>）</a:t>
            </a:r>
            <a:endParaRPr lang="en-US" altLang="zh-CN" sz="2800" dirty="0"/>
          </a:p>
          <a:p>
            <a:endParaRPr lang="en-GB" altLang="zh-CN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3281BA-D6FB-4341-98C1-7744DE9C6E46}"/>
              </a:ext>
            </a:extLst>
          </p:cNvPr>
          <p:cNvSpPr txBox="1"/>
          <p:nvPr/>
        </p:nvSpPr>
        <p:spPr>
          <a:xfrm>
            <a:off x="5585995" y="935312"/>
            <a:ext cx="6373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不用送气音如英语</a:t>
            </a:r>
            <a:r>
              <a:rPr lang="en-GB" altLang="zh-CN" sz="2800" dirty="0"/>
              <a:t>to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01F098-A720-4B0E-B7DA-DFA9E355AEB2}"/>
              </a:ext>
            </a:extLst>
          </p:cNvPr>
          <p:cNvSpPr txBox="1"/>
          <p:nvPr/>
        </p:nvSpPr>
        <p:spPr>
          <a:xfrm>
            <a:off x="6730496" y="328352"/>
            <a:ext cx="3763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/>
              <a:t>Motor</a:t>
            </a:r>
          </a:p>
          <a:p>
            <a:r>
              <a:rPr lang="zh-CN" altLang="en-US" sz="4800" dirty="0"/>
              <a:t>摩托 </a:t>
            </a:r>
            <a:r>
              <a:rPr lang="en-US" altLang="zh-CN" sz="4800" dirty="0"/>
              <a:t>[</a:t>
            </a:r>
            <a:r>
              <a:rPr lang="en-US" altLang="zh-CN" sz="4800" dirty="0" err="1"/>
              <a:t>mo</a:t>
            </a:r>
            <a:r>
              <a:rPr lang="en-US" altLang="zh-CN" sz="4800" dirty="0"/>
              <a:t> ho]</a:t>
            </a:r>
            <a:endParaRPr lang="en-US" sz="4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4A102-5F92-4B5E-AB58-F515831459DE}"/>
              </a:ext>
            </a:extLst>
          </p:cNvPr>
          <p:cNvSpPr txBox="1"/>
          <p:nvPr/>
        </p:nvSpPr>
        <p:spPr>
          <a:xfrm>
            <a:off x="6730496" y="2264878"/>
            <a:ext cx="48651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{lao </a:t>
            </a:r>
            <a:r>
              <a:rPr lang="en-US" altLang="zh-CN" sz="3600" dirty="0" err="1"/>
              <a:t>shi</a:t>
            </a:r>
            <a:r>
              <a:rPr lang="en-US" altLang="zh-CN" sz="3600" dirty="0"/>
              <a:t>}    </a:t>
            </a:r>
            <a:r>
              <a:rPr lang="zh-CN" altLang="en-US" sz="3600" dirty="0"/>
              <a:t>老师  </a:t>
            </a:r>
            <a:r>
              <a:rPr lang="en-US" altLang="zh-CN" sz="3600" dirty="0"/>
              <a:t>[lao se]</a:t>
            </a:r>
          </a:p>
          <a:p>
            <a:r>
              <a:rPr lang="en-US" altLang="zh-CN" sz="3600" dirty="0"/>
              <a:t>{</a:t>
            </a:r>
            <a:r>
              <a:rPr lang="en-US" altLang="zh-CN" sz="3600" dirty="0" err="1"/>
              <a:t>shi</a:t>
            </a:r>
            <a:r>
              <a:rPr lang="en-US" altLang="zh-CN" sz="3600" dirty="0"/>
              <a:t> </a:t>
            </a:r>
            <a:r>
              <a:rPr lang="en-US" altLang="zh-CN" sz="3600" dirty="0" err="1"/>
              <a:t>shi</a:t>
            </a:r>
            <a:r>
              <a:rPr lang="en-US" altLang="zh-CN" sz="3600" dirty="0"/>
              <a:t>}     </a:t>
            </a:r>
            <a:r>
              <a:rPr lang="zh-CN" altLang="en-US" sz="3600" dirty="0"/>
              <a:t>试试 </a:t>
            </a:r>
            <a:r>
              <a:rPr lang="en-US" altLang="zh-CN" sz="3600" dirty="0"/>
              <a:t>[</a:t>
            </a:r>
            <a:r>
              <a:rPr lang="en-US" altLang="zh-CN" sz="3600" dirty="0" err="1"/>
              <a:t>si</a:t>
            </a:r>
            <a:r>
              <a:rPr lang="en-US" altLang="zh-CN" sz="3600" dirty="0"/>
              <a:t> </a:t>
            </a:r>
            <a:r>
              <a:rPr lang="en-US" altLang="zh-CN" sz="3600" dirty="0" err="1"/>
              <a:t>si</a:t>
            </a:r>
            <a:r>
              <a:rPr lang="en-US" altLang="zh-CN" sz="3600" dirty="0"/>
              <a:t>]</a:t>
            </a:r>
          </a:p>
          <a:p>
            <a:r>
              <a:rPr lang="en-US" altLang="zh-CN" sz="3600" dirty="0"/>
              <a:t>{</a:t>
            </a:r>
            <a:r>
              <a:rPr lang="en-US" altLang="zh-CN" sz="3600" dirty="0" err="1"/>
              <a:t>shou</a:t>
            </a:r>
            <a:r>
              <a:rPr lang="en-US" altLang="zh-CN" sz="3600" dirty="0"/>
              <a:t>}       </a:t>
            </a:r>
            <a:r>
              <a:rPr lang="zh-CN" altLang="en-US" sz="3600" dirty="0"/>
              <a:t>手  </a:t>
            </a:r>
            <a:r>
              <a:rPr lang="en-US" altLang="zh-CN" sz="3600" dirty="0"/>
              <a:t>[</a:t>
            </a:r>
            <a:r>
              <a:rPr lang="en-US" altLang="zh-CN" sz="3600" dirty="0" err="1"/>
              <a:t>siu</a:t>
            </a:r>
            <a:r>
              <a:rPr lang="en-US" altLang="zh-CN" sz="3600" dirty="0"/>
              <a:t>]</a:t>
            </a:r>
          </a:p>
          <a:p>
            <a:r>
              <a:rPr lang="en-US" altLang="zh-CN" sz="3600" dirty="0"/>
              <a:t>{</a:t>
            </a:r>
            <a:r>
              <a:rPr lang="en-US" altLang="zh-CN" sz="3600" dirty="0" err="1"/>
              <a:t>shu</a:t>
            </a:r>
            <a:r>
              <a:rPr lang="en-US" altLang="zh-CN" sz="3600" dirty="0"/>
              <a:t> </a:t>
            </a:r>
            <a:r>
              <a:rPr lang="en-US" altLang="zh-CN" sz="3600" dirty="0" err="1"/>
              <a:t>fu</a:t>
            </a:r>
            <a:r>
              <a:rPr lang="en-US" altLang="zh-CN" sz="3600" dirty="0"/>
              <a:t>}     </a:t>
            </a:r>
            <a:r>
              <a:rPr lang="zh-CN" altLang="en-US" sz="3600" dirty="0"/>
              <a:t>舒服 </a:t>
            </a:r>
            <a:r>
              <a:rPr lang="en-US" altLang="zh-CN" sz="3600" dirty="0"/>
              <a:t>[</a:t>
            </a:r>
            <a:r>
              <a:rPr lang="en-US" altLang="zh-CN" sz="3600" dirty="0" err="1"/>
              <a:t>si</a:t>
            </a:r>
            <a:r>
              <a:rPr lang="en-US" altLang="zh-CN" sz="3600" dirty="0"/>
              <a:t> </a:t>
            </a:r>
            <a:r>
              <a:rPr lang="en-US" altLang="zh-CN" sz="3600" dirty="0" err="1"/>
              <a:t>pog</a:t>
            </a:r>
            <a:r>
              <a:rPr lang="en-US" altLang="zh-CN" sz="3600" dirty="0"/>
              <a:t>]</a:t>
            </a:r>
          </a:p>
          <a:p>
            <a:r>
              <a:rPr lang="en-US" altLang="zh-CN" sz="3600" dirty="0"/>
              <a:t>{</a:t>
            </a:r>
            <a:r>
              <a:rPr lang="en-US" altLang="zh-CN" sz="3600" dirty="0" err="1"/>
              <a:t>shu</a:t>
            </a:r>
            <a:r>
              <a:rPr lang="en-US" altLang="zh-CN" sz="3600" dirty="0"/>
              <a:t>}          </a:t>
            </a:r>
            <a:r>
              <a:rPr lang="zh-CN" altLang="en-US" sz="3600" dirty="0"/>
              <a:t>树 </a:t>
            </a:r>
            <a:r>
              <a:rPr lang="en-US" altLang="zh-CN" sz="3600" dirty="0"/>
              <a:t>[</a:t>
            </a:r>
            <a:r>
              <a:rPr lang="en-US" altLang="zh-CN" sz="3600" dirty="0" err="1"/>
              <a:t>siu</a:t>
            </a:r>
            <a:r>
              <a:rPr lang="en-US" altLang="zh-CN" sz="3600" dirty="0"/>
              <a:t>]</a:t>
            </a:r>
            <a:r>
              <a:rPr lang="zh-CN" altLang="en-US" sz="3600" dirty="0"/>
              <a:t> 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87EAC4-CEEB-4BC2-B378-5200DD282ABE}"/>
              </a:ext>
            </a:extLst>
          </p:cNvPr>
          <p:cNvSpPr txBox="1"/>
          <p:nvPr/>
        </p:nvSpPr>
        <p:spPr>
          <a:xfrm>
            <a:off x="6730496" y="5314122"/>
            <a:ext cx="5461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{</a:t>
            </a:r>
            <a:r>
              <a:rPr lang="en-US" altLang="zh-CN" sz="3600" dirty="0" err="1"/>
              <a:t>chang</a:t>
            </a:r>
            <a:r>
              <a:rPr lang="en-US" altLang="zh-CN" sz="3600" dirty="0"/>
              <a:t> </a:t>
            </a:r>
            <a:r>
              <a:rPr lang="en-US" altLang="zh-CN" sz="3600" dirty="0" err="1"/>
              <a:t>ge</a:t>
            </a:r>
            <a:r>
              <a:rPr lang="en-US" altLang="zh-CN" sz="3600" dirty="0"/>
              <a:t>} </a:t>
            </a:r>
            <a:r>
              <a:rPr lang="zh-CN" altLang="en-US" sz="3600" dirty="0"/>
              <a:t>唱歌 </a:t>
            </a:r>
            <a:r>
              <a:rPr lang="en-US" sz="3600" dirty="0"/>
              <a:t>[sang go]</a:t>
            </a:r>
          </a:p>
          <a:p>
            <a:r>
              <a:rPr lang="en-US" altLang="zh-CN" sz="3600" dirty="0"/>
              <a:t>{</a:t>
            </a:r>
            <a:r>
              <a:rPr lang="en-US" altLang="zh-CN" sz="3600" dirty="0" err="1"/>
              <a:t>chuan</a:t>
            </a:r>
            <a:r>
              <a:rPr lang="en-US" altLang="zh-CN" sz="3600" dirty="0"/>
              <a:t> ye} </a:t>
            </a:r>
            <a:r>
              <a:rPr lang="zh-CN" altLang="en-US" sz="3600" dirty="0"/>
              <a:t>创业 </a:t>
            </a:r>
            <a:r>
              <a:rPr lang="en-US" altLang="zh-CN" sz="3600" dirty="0"/>
              <a:t>[sang </a:t>
            </a:r>
            <a:r>
              <a:rPr lang="en-US" altLang="zh-CN" sz="3600" dirty="0" err="1"/>
              <a:t>ngiab</a:t>
            </a:r>
            <a:r>
              <a:rPr lang="en-US" altLang="zh-CN" sz="3600" dirty="0"/>
              <a:t>]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64122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5ED81-78D6-4402-BFD2-543382A80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6279" y="1741337"/>
            <a:ext cx="6739136" cy="1597286"/>
          </a:xfrm>
        </p:spPr>
        <p:txBody>
          <a:bodyPr anchor="b">
            <a:normAutofit/>
          </a:bodyPr>
          <a:lstStyle/>
          <a:p>
            <a:r>
              <a:rPr lang="zh-CN" altLang="en-US" sz="5200" dirty="0">
                <a:solidFill>
                  <a:schemeClr val="tx2"/>
                </a:solidFill>
              </a:rPr>
              <a:t>海南话的语声</a:t>
            </a:r>
            <a:br>
              <a:rPr lang="en-US" altLang="zh-CN" sz="5200" dirty="0">
                <a:solidFill>
                  <a:schemeClr val="tx2"/>
                </a:solidFill>
              </a:rPr>
            </a:br>
            <a:r>
              <a:rPr lang="zh-CN" altLang="en-US" sz="2800" dirty="0">
                <a:solidFill>
                  <a:schemeClr val="tx2"/>
                </a:solidFill>
              </a:rPr>
              <a:t>海南话有八个声调</a:t>
            </a:r>
            <a:br>
              <a:rPr lang="en-US" altLang="zh-CN" sz="2800" dirty="0">
                <a:solidFill>
                  <a:schemeClr val="tx2"/>
                </a:solidFill>
              </a:rPr>
            </a:br>
            <a:r>
              <a:rPr lang="zh-CN" altLang="en-US" sz="2800" dirty="0">
                <a:solidFill>
                  <a:schemeClr val="tx2"/>
                </a:solidFill>
              </a:rPr>
              <a:t>（普通话有四个声调）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829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1F08256-4A8A-4D42-B1D8-7745A603C51E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-2" y="-71019"/>
          <a:ext cx="12246144" cy="6696904"/>
        </p:xfrm>
        <a:graphic>
          <a:graphicData uri="http://schemas.openxmlformats.org/drawingml/2006/table">
            <a:tbl>
              <a:tblPr/>
              <a:tblGrid>
                <a:gridCol w="2041024">
                  <a:extLst>
                    <a:ext uri="{9D8B030D-6E8A-4147-A177-3AD203B41FA5}">
                      <a16:colId xmlns:a16="http://schemas.microsoft.com/office/drawing/2014/main" val="2931157382"/>
                    </a:ext>
                  </a:extLst>
                </a:gridCol>
                <a:gridCol w="2041024">
                  <a:extLst>
                    <a:ext uri="{9D8B030D-6E8A-4147-A177-3AD203B41FA5}">
                      <a16:colId xmlns:a16="http://schemas.microsoft.com/office/drawing/2014/main" val="3616627339"/>
                    </a:ext>
                  </a:extLst>
                </a:gridCol>
                <a:gridCol w="2041024">
                  <a:extLst>
                    <a:ext uri="{9D8B030D-6E8A-4147-A177-3AD203B41FA5}">
                      <a16:colId xmlns:a16="http://schemas.microsoft.com/office/drawing/2014/main" val="2994535330"/>
                    </a:ext>
                  </a:extLst>
                </a:gridCol>
                <a:gridCol w="2041024">
                  <a:extLst>
                    <a:ext uri="{9D8B030D-6E8A-4147-A177-3AD203B41FA5}">
                      <a16:colId xmlns:a16="http://schemas.microsoft.com/office/drawing/2014/main" val="712686040"/>
                    </a:ext>
                  </a:extLst>
                </a:gridCol>
                <a:gridCol w="2041024">
                  <a:extLst>
                    <a:ext uri="{9D8B030D-6E8A-4147-A177-3AD203B41FA5}">
                      <a16:colId xmlns:a16="http://schemas.microsoft.com/office/drawing/2014/main" val="67457238"/>
                    </a:ext>
                  </a:extLst>
                </a:gridCol>
                <a:gridCol w="2041024">
                  <a:extLst>
                    <a:ext uri="{9D8B030D-6E8A-4147-A177-3AD203B41FA5}">
                      <a16:colId xmlns:a16="http://schemas.microsoft.com/office/drawing/2014/main" val="2888656540"/>
                    </a:ext>
                  </a:extLst>
                </a:gridCol>
              </a:tblGrid>
              <a:tr h="12743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声调编号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调名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 dirty="0">
                          <a:solidFill>
                            <a:srgbClr val="333333"/>
                          </a:solidFill>
                          <a:effectLst/>
                        </a:rPr>
                        <a:t>调值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调符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例字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例拼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89849"/>
                  </a:ext>
                </a:extLst>
              </a:tr>
              <a:tr h="677814"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第一声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900" dirty="0">
                          <a:solidFill>
                            <a:srgbClr val="333333"/>
                          </a:solidFill>
                          <a:effectLst/>
                        </a:rPr>
                        <a:t>阴平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24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l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诗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dil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222774"/>
                  </a:ext>
                </a:extLst>
              </a:tr>
              <a:tr h="677814"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第二声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阳平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21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z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时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diz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96920"/>
                  </a:ext>
                </a:extLst>
              </a:tr>
              <a:tr h="677814"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第三声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900" dirty="0">
                          <a:solidFill>
                            <a:srgbClr val="333333"/>
                          </a:solidFill>
                          <a:effectLst/>
                        </a:rPr>
                        <a:t>阴上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211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w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 dirty="0">
                          <a:solidFill>
                            <a:srgbClr val="333333"/>
                          </a:solidFill>
                          <a:effectLst/>
                        </a:rPr>
                        <a:t>死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diw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865594"/>
                  </a:ext>
                </a:extLst>
              </a:tr>
              <a:tr h="677814"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第四声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阴去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35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x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 dirty="0">
                          <a:solidFill>
                            <a:srgbClr val="333333"/>
                          </a:solidFill>
                          <a:effectLst/>
                        </a:rPr>
                        <a:t>四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dix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719071"/>
                  </a:ext>
                </a:extLst>
              </a:tr>
              <a:tr h="677814"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第五声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阳去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33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c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是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dic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353825"/>
                  </a:ext>
                </a:extLst>
              </a:tr>
              <a:tr h="677814"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第六声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900" dirty="0">
                          <a:solidFill>
                            <a:srgbClr val="333333"/>
                          </a:solidFill>
                          <a:effectLst/>
                        </a:rPr>
                        <a:t>阴入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5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b/d/g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失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did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749460"/>
                  </a:ext>
                </a:extLst>
              </a:tr>
              <a:tr h="677814"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第七声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900" dirty="0">
                          <a:solidFill>
                            <a:srgbClr val="333333"/>
                          </a:solidFill>
                          <a:effectLst/>
                        </a:rPr>
                        <a:t>阳入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3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p/t/k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实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dit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43583"/>
                  </a:ext>
                </a:extLst>
              </a:tr>
              <a:tr h="677814">
                <a:tc>
                  <a:txBody>
                    <a:bodyPr/>
                    <a:lstStyle/>
                    <a:p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第八声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900" dirty="0">
                          <a:solidFill>
                            <a:srgbClr val="333333"/>
                          </a:solidFill>
                          <a:effectLst/>
                        </a:rPr>
                        <a:t>长入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55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>
                          <a:solidFill>
                            <a:srgbClr val="333333"/>
                          </a:solidFill>
                          <a:effectLst/>
                        </a:rPr>
                        <a:t>q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900">
                          <a:solidFill>
                            <a:srgbClr val="333333"/>
                          </a:solidFill>
                          <a:effectLst/>
                        </a:rPr>
                        <a:t>视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 dirty="0">
                          <a:solidFill>
                            <a:srgbClr val="333333"/>
                          </a:solidFill>
                          <a:effectLst/>
                        </a:rPr>
                        <a:t>dip</a:t>
                      </a:r>
                    </a:p>
                  </a:txBody>
                  <a:tcPr marL="203088" marR="203088" marT="40618" marB="4061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498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580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FAB0-4D82-45BF-97A2-77BB50057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9286" y="481264"/>
            <a:ext cx="3702251" cy="39078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z="6000">
                <a:solidFill>
                  <a:srgbClr val="FF0000"/>
                </a:solidFill>
                <a:highlight>
                  <a:srgbClr val="FFFF00"/>
                </a:highlight>
              </a:rPr>
              <a:t>恭喜发财 </a:t>
            </a:r>
            <a:br>
              <a:rPr lang="en-US" altLang="zh-CN" sz="6000"/>
            </a:br>
            <a:r>
              <a:rPr lang="en-US" altLang="zh-CN" sz="6000"/>
              <a:t>[gong hhi hhuad sai]</a:t>
            </a:r>
            <a:endParaRPr lang="en-US" sz="6000" dirty="0"/>
          </a:p>
        </p:txBody>
      </p:sp>
      <p:pic>
        <p:nvPicPr>
          <p:cNvPr id="7" name="Picture 6" descr="https://media.tenor.com/images/d261c120374359477a8eab4c9df67ca0/tenor.gif?download=true">
            <a:extLst>
              <a:ext uri="{FF2B5EF4-FFF2-40B4-BE49-F238E27FC236}">
                <a16:creationId xmlns:a16="http://schemas.microsoft.com/office/drawing/2014/main" id="{1582242B-A37B-47C1-90DC-9ADD77C2031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52" y="2662325"/>
            <a:ext cx="3566160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media.tenor.com/images/c8de0879e235088b0876329c926a7354/tenor.gif?download=true">
            <a:extLst>
              <a:ext uri="{FF2B5EF4-FFF2-40B4-BE49-F238E27FC236}">
                <a16:creationId xmlns:a16="http://schemas.microsoft.com/office/drawing/2014/main" id="{EB8F8475-9CDC-4619-951A-4EA3D79DBC8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498" y="856679"/>
            <a:ext cx="2093976" cy="209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media.tenor.com/images/a07a0672b0bc3d98d8c2fe1f692d47bb/tenor.gif?download=true">
            <a:extLst>
              <a:ext uri="{FF2B5EF4-FFF2-40B4-BE49-F238E27FC236}">
                <a16:creationId xmlns:a16="http://schemas.microsoft.com/office/drawing/2014/main" id="{4F495EDA-668F-4D17-B1FD-B0CF449A9F4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155" y="3499239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ADB3763-46F0-4EB3-A510-7372FE35ED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12" end="2629.367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EA774A-FF5D-4CCF-8EDA-482C68EC21E1}"/>
              </a:ext>
            </a:extLst>
          </p:cNvPr>
          <p:cNvSpPr txBox="1"/>
          <p:nvPr/>
        </p:nvSpPr>
        <p:spPr>
          <a:xfrm>
            <a:off x="563526" y="754912"/>
            <a:ext cx="3138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和福建话的发音差不多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2305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2"/>
    </mc:Choice>
    <mc:Fallback xmlns="">
      <p:transition spd="slow" advTm="5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15CEA-56F6-4534-A051-3D6537D7E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1E6D5F-333B-4132-902F-343D7AE37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78" y="258800"/>
            <a:ext cx="11207701" cy="5979404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B4F05C3-CD34-4259-9AFC-28ED95E84AF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28" end="1728.761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C4BBF6-7283-44DA-BDB7-46EB5AEED538}"/>
              </a:ext>
            </a:extLst>
          </p:cNvPr>
          <p:cNvSpPr txBox="1"/>
          <p:nvPr/>
        </p:nvSpPr>
        <p:spPr>
          <a:xfrm>
            <a:off x="6836735" y="6238204"/>
            <a:ext cx="3072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和越南话的发音差不多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9273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5"/>
    </mc:Choice>
    <mc:Fallback xmlns="">
      <p:transition spd="slow" advTm="3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C91201-445B-49B5-9178-7FADAD4DA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10" y="394407"/>
            <a:ext cx="11132199" cy="6006393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682CDD9-B841-4422-8ED4-E65270D031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FAF274-385C-4E2E-B4C8-076E66BC5F68}"/>
              </a:ext>
            </a:extLst>
          </p:cNvPr>
          <p:cNvSpPr txBox="1"/>
          <p:nvPr/>
        </p:nvSpPr>
        <p:spPr>
          <a:xfrm>
            <a:off x="3997842" y="5762847"/>
            <a:ext cx="3646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00"/>
                </a:solidFill>
              </a:rPr>
              <a:t>和日本话的发音差不多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01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59"/>
    </mc:Choice>
    <mc:Fallback xmlns="">
      <p:transition spd="slow" advTm="4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C9710-7077-467F-B602-EB2D3F28D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4" name="bandicam 2018-06-08 13-13-57-582">
            <a:hlinkClick r:id="" action="ppaction://media"/>
            <a:extLst>
              <a:ext uri="{FF2B5EF4-FFF2-40B4-BE49-F238E27FC236}">
                <a16:creationId xmlns:a16="http://schemas.microsoft.com/office/drawing/2014/main" id="{A019491F-46F9-48C5-B5E8-0746861C4E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0994" y="1789026"/>
            <a:ext cx="5943600" cy="3276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8A2DD2-E717-4099-B26F-AF05AF16CA68}"/>
              </a:ext>
            </a:extLst>
          </p:cNvPr>
          <p:cNvSpPr txBox="1"/>
          <p:nvPr/>
        </p:nvSpPr>
        <p:spPr>
          <a:xfrm>
            <a:off x="5369442" y="240295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日本话和牛的发音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BCCD80B-038B-437B-A5EF-CF20D301A901}"/>
              </a:ext>
            </a:extLst>
          </p:cNvPr>
          <p:cNvSpPr/>
          <p:nvPr/>
        </p:nvSpPr>
        <p:spPr>
          <a:xfrm>
            <a:off x="606056" y="3604437"/>
            <a:ext cx="604938" cy="25518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9BE10807-FA07-47AA-BB44-A24EB16CEED0}"/>
              </a:ext>
            </a:extLst>
          </p:cNvPr>
          <p:cNvSpPr/>
          <p:nvPr/>
        </p:nvSpPr>
        <p:spPr>
          <a:xfrm>
            <a:off x="1306687" y="4612275"/>
            <a:ext cx="200901" cy="45335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0B897C-CFC8-4BE8-B8C4-F85677ABAC1A}"/>
              </a:ext>
            </a:extLst>
          </p:cNvPr>
          <p:cNvSpPr txBox="1"/>
          <p:nvPr/>
        </p:nvSpPr>
        <p:spPr>
          <a:xfrm>
            <a:off x="451325" y="3965944"/>
            <a:ext cx="604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42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Kato crane">
            <a:extLst>
              <a:ext uri="{FF2B5EF4-FFF2-40B4-BE49-F238E27FC236}">
                <a16:creationId xmlns:a16="http://schemas.microsoft.com/office/drawing/2014/main" id="{CF84CF3B-9B3D-4241-9303-94C840D763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Image result for Kato crane">
            <a:extLst>
              <a:ext uri="{FF2B5EF4-FFF2-40B4-BE49-F238E27FC236}">
                <a16:creationId xmlns:a16="http://schemas.microsoft.com/office/drawing/2014/main" id="{D686767D-9079-489D-B837-E70E16258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978556"/>
            <a:ext cx="7834239" cy="459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6CA856-24AB-4105-B98A-6BB01CB9594E}"/>
              </a:ext>
            </a:extLst>
          </p:cNvPr>
          <p:cNvSpPr txBox="1"/>
          <p:nvPr/>
        </p:nvSpPr>
        <p:spPr>
          <a:xfrm>
            <a:off x="7962314" y="4375052"/>
            <a:ext cx="36153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[ka </a:t>
            </a:r>
            <a:r>
              <a:rPr lang="en-US" sz="4800" dirty="0" err="1"/>
              <a:t>tou</a:t>
            </a:r>
            <a:r>
              <a:rPr lang="en-US" sz="4800" dirty="0"/>
              <a:t>]</a:t>
            </a:r>
          </a:p>
          <a:p>
            <a:r>
              <a:rPr lang="zh-CN" altLang="en-US" sz="4800" dirty="0"/>
              <a:t>肮脏</a:t>
            </a:r>
            <a:endParaRPr lang="en-US" sz="48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1B1D751-A046-40F5-BBE5-805CC05CC3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3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6"/>
    </mc:Choice>
    <mc:Fallback xmlns="">
      <p:transition spd="slow" advTm="4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 of scissors">
            <a:extLst>
              <a:ext uri="{FF2B5EF4-FFF2-40B4-BE49-F238E27FC236}">
                <a16:creationId xmlns:a16="http://schemas.microsoft.com/office/drawing/2014/main" id="{C47F7EC6-4200-45C1-8186-7B30602AF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744" y="158261"/>
            <a:ext cx="3906129" cy="292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788E56-D0F1-4704-B6BA-2042334511B1}"/>
              </a:ext>
            </a:extLst>
          </p:cNvPr>
          <p:cNvSpPr txBox="1"/>
          <p:nvPr/>
        </p:nvSpPr>
        <p:spPr>
          <a:xfrm>
            <a:off x="5711483" y="1041009"/>
            <a:ext cx="4543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/>
              <a:t>剪刀</a:t>
            </a:r>
            <a:endParaRPr lang="en-US" sz="4800" dirty="0"/>
          </a:p>
        </p:txBody>
      </p:sp>
      <p:pic>
        <p:nvPicPr>
          <p:cNvPr id="3076" name="Picture 4" descr="Image result for image of hair dryer blowing hair">
            <a:extLst>
              <a:ext uri="{FF2B5EF4-FFF2-40B4-BE49-F238E27FC236}">
                <a16:creationId xmlns:a16="http://schemas.microsoft.com/office/drawing/2014/main" id="{95E790D3-9580-41F9-9A8B-3D97E74F5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29" y="3429000"/>
            <a:ext cx="3183988" cy="238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F4B33C-658A-4D98-81C3-B8DA4E323706}"/>
              </a:ext>
            </a:extLst>
          </p:cNvPr>
          <p:cNvSpPr txBox="1"/>
          <p:nvPr/>
        </p:nvSpPr>
        <p:spPr>
          <a:xfrm>
            <a:off x="5016859" y="3545408"/>
            <a:ext cx="1561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/>
              <a:t>吹风</a:t>
            </a:r>
            <a:endParaRPr lang="en-US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44385E-8D60-4B43-9F83-86CA5858A875}"/>
              </a:ext>
            </a:extLst>
          </p:cNvPr>
          <p:cNvSpPr txBox="1"/>
          <p:nvPr/>
        </p:nvSpPr>
        <p:spPr>
          <a:xfrm>
            <a:off x="7983415" y="671677"/>
            <a:ext cx="29823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/>
              <a:t>剪吹</a:t>
            </a:r>
            <a:endParaRPr lang="en-US" sz="9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5056F7-7843-4847-BCED-45BC66FDC5EA}"/>
              </a:ext>
            </a:extLst>
          </p:cNvPr>
          <p:cNvSpPr txBox="1"/>
          <p:nvPr/>
        </p:nvSpPr>
        <p:spPr>
          <a:xfrm>
            <a:off x="7737229" y="2305754"/>
            <a:ext cx="34747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/>
              <a:t>【ka sui]     </a:t>
            </a:r>
          </a:p>
          <a:p>
            <a:r>
              <a:rPr lang="en-US" altLang="zh-CN" sz="4800" dirty="0"/>
              <a:t>      </a:t>
            </a:r>
            <a:r>
              <a:rPr lang="zh-CN" altLang="en-US" sz="4800" dirty="0"/>
              <a:t>屁股</a:t>
            </a:r>
            <a:endParaRPr lang="en-US" sz="4800" dirty="0"/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BD477B8D-1DC9-4AB6-963A-3E8FA1A081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066" y="4129369"/>
            <a:ext cx="1833047" cy="2291309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625B0FF7-A976-4AB4-BB8A-22ECC4C27B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91BC81-F14C-444F-8004-B3D2895F1834}"/>
              </a:ext>
            </a:extLst>
          </p:cNvPr>
          <p:cNvSpPr txBox="1"/>
          <p:nvPr/>
        </p:nvSpPr>
        <p:spPr>
          <a:xfrm>
            <a:off x="5584873" y="1872006"/>
            <a:ext cx="1987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[ka </a:t>
            </a:r>
            <a:r>
              <a:rPr lang="en-US" sz="3600" dirty="0" err="1"/>
              <a:t>ddo</a:t>
            </a:r>
            <a:r>
              <a:rPr lang="en-US" sz="3600" dirty="0"/>
              <a:t>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0B5494-A03F-43C0-94F8-77B9F1439985}"/>
              </a:ext>
            </a:extLst>
          </p:cNvPr>
          <p:cNvSpPr txBox="1"/>
          <p:nvPr/>
        </p:nvSpPr>
        <p:spPr>
          <a:xfrm>
            <a:off x="4970435" y="4478437"/>
            <a:ext cx="2850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[sui </a:t>
            </a:r>
            <a:r>
              <a:rPr lang="en-US" sz="3600" dirty="0" err="1"/>
              <a:t>hhuang</a:t>
            </a:r>
            <a:r>
              <a:rPr lang="en-US" sz="3600" dirty="0"/>
              <a:t>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9CC256-87CD-403F-B6F1-9A2757112C79}"/>
              </a:ext>
            </a:extLst>
          </p:cNvPr>
          <p:cNvSpPr txBox="1"/>
          <p:nvPr/>
        </p:nvSpPr>
        <p:spPr>
          <a:xfrm>
            <a:off x="5462309" y="6096000"/>
            <a:ext cx="3235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洗剪吹的笑话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zh-CN" altLang="en-US" dirty="0">
                <a:highlight>
                  <a:srgbClr val="00FFFF"/>
                </a:highlight>
              </a:rPr>
              <a:t>洗剪吹 和 洗屁股的发音相同</a:t>
            </a:r>
            <a:endParaRPr lang="en-US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3045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05"/>
    </mc:Choice>
    <mc:Fallback xmlns="">
      <p:transition spd="slow" advTm="8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E15673-E778-43AE-89AF-AE9F305C6770}"/>
              </a:ext>
            </a:extLst>
          </p:cNvPr>
          <p:cNvSpPr txBox="1"/>
          <p:nvPr/>
        </p:nvSpPr>
        <p:spPr>
          <a:xfrm>
            <a:off x="596348" y="198782"/>
            <a:ext cx="4452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highlight>
                  <a:srgbClr val="FFFF00"/>
                </a:highlight>
              </a:rPr>
              <a:t>All night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D3CC4-A315-4B7A-8200-9182D2EFC362}"/>
              </a:ext>
            </a:extLst>
          </p:cNvPr>
          <p:cNvSpPr txBox="1"/>
          <p:nvPr/>
        </p:nvSpPr>
        <p:spPr>
          <a:xfrm>
            <a:off x="3643533" y="448332"/>
            <a:ext cx="6161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【</a:t>
            </a:r>
            <a:r>
              <a:rPr lang="en-US" altLang="zh-CN" sz="3600" dirty="0" err="1"/>
              <a:t>ao</a:t>
            </a:r>
            <a:r>
              <a:rPr lang="zh-CN" altLang="en-US" sz="3600" dirty="0"/>
              <a:t> </a:t>
            </a:r>
            <a:r>
              <a:rPr lang="en-US" altLang="zh-CN" sz="3600" dirty="0" err="1"/>
              <a:t>nai</a:t>
            </a:r>
            <a:r>
              <a:rPr lang="en-US" altLang="zh-CN" sz="3600" dirty="0"/>
              <a:t>]</a:t>
            </a:r>
            <a:r>
              <a:rPr lang="zh-CN" altLang="en-US" sz="3600" dirty="0"/>
              <a:t>  难耐 </a:t>
            </a:r>
            <a:r>
              <a:rPr lang="en-US" altLang="zh-CN" sz="3600" dirty="0"/>
              <a:t>==》 </a:t>
            </a:r>
            <a:r>
              <a:rPr lang="zh-CN" altLang="en-US" sz="3600" dirty="0"/>
              <a:t>生病</a:t>
            </a:r>
            <a:endParaRPr lang="en-US" sz="3600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32A0F5D-A7BD-424F-8D6F-A6EDA0E456E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EBF5FC8-0BB1-43C3-918A-F0224A05C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Song: </a:t>
            </a:r>
            <a:r>
              <a:rPr lang="en-US" dirty="0">
                <a:highlight>
                  <a:srgbClr val="FFFF00"/>
                </a:highlight>
              </a:rPr>
              <a:t>All night </a:t>
            </a:r>
            <a:r>
              <a:rPr lang="en-US" dirty="0"/>
              <a:t>long-Lionel Richie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187298-7FBF-4B49-AC2A-CF9FE7E9BE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7"/>
              </a:rPr>
              <a:t>https://www.youtube.com/watch?v=nqAvFx3NxUM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988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83"/>
    </mc:Choice>
    <mc:Fallback xmlns="">
      <p:transition spd="slow" advTm="147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6723" objId="5"/>
        <p14:stopEvt time="14783" objId="5"/>
      </p14:showEvt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8B6AB4-09AA-4ABE-BAA4-5ADAB2C82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80" y="1031996"/>
            <a:ext cx="10810239" cy="548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A9F95D-5E5B-4F32-A20A-EDDBE45A15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4219" y="3988191"/>
            <a:ext cx="3092693" cy="6923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F5FF86-9C2A-427E-9E11-80015D74FF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545" y="622497"/>
            <a:ext cx="2521021" cy="6923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4F4DD7-8C57-480E-A9F9-DA92C03367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801" y="4205644"/>
            <a:ext cx="4034981" cy="683613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8BAAE48F-537D-438C-9095-A8889D429A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46F51-121D-4F7C-B042-C644ED38380C}"/>
              </a:ext>
            </a:extLst>
          </p:cNvPr>
          <p:cNvSpPr txBox="1"/>
          <p:nvPr/>
        </p:nvSpPr>
        <p:spPr>
          <a:xfrm>
            <a:off x="1648047" y="180753"/>
            <a:ext cx="324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海南出名的甜品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6664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42"/>
    </mc:Choice>
    <mc:Fallback xmlns="">
      <p:transition spd="slow" advTm="11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67ADD-AEE9-4988-A81A-DF22152C36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26163" y="4522788"/>
            <a:ext cx="6065837" cy="136207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zh-CN" altLang="en-US" sz="4800" kern="1200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海南粉  </a:t>
            </a:r>
            <a:r>
              <a:rPr lang="en-US" altLang="zh-CN" sz="4800" dirty="0">
                <a:solidFill>
                  <a:srgbClr val="FF0000"/>
                </a:solidFill>
                <a:highlight>
                  <a:srgbClr val="FFFF00"/>
                </a:highlight>
              </a:rPr>
              <a:t>[</a:t>
            </a:r>
            <a:r>
              <a:rPr lang="en-US" altLang="zh-CN" sz="4800" dirty="0" err="1">
                <a:solidFill>
                  <a:srgbClr val="FF0000"/>
                </a:solidFill>
                <a:highlight>
                  <a:srgbClr val="FFFF00"/>
                </a:highlight>
              </a:rPr>
              <a:t>hhai</a:t>
            </a:r>
            <a:r>
              <a:rPr lang="en-US" altLang="zh-CN" sz="4800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en-US" altLang="zh-CN" sz="4800" dirty="0" err="1">
                <a:solidFill>
                  <a:srgbClr val="FF0000"/>
                </a:solidFill>
                <a:highlight>
                  <a:srgbClr val="FFFF00"/>
                </a:highlight>
              </a:rPr>
              <a:t>nam</a:t>
            </a:r>
            <a:r>
              <a:rPr lang="en-US" altLang="zh-CN" sz="4800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en-US" altLang="zh-CN" sz="4800" dirty="0" err="1">
                <a:solidFill>
                  <a:srgbClr val="FF0000"/>
                </a:solidFill>
                <a:highlight>
                  <a:srgbClr val="FFFF00"/>
                </a:highlight>
              </a:rPr>
              <a:t>hhun</a:t>
            </a:r>
            <a:r>
              <a:rPr lang="en-US" altLang="zh-CN" sz="4800" dirty="0">
                <a:solidFill>
                  <a:srgbClr val="FF0000"/>
                </a:solidFill>
                <a:highlight>
                  <a:srgbClr val="FFFF00"/>
                </a:highlight>
              </a:rPr>
              <a:t>]</a:t>
            </a:r>
            <a:endParaRPr lang="en-US" sz="4800" kern="1200" dirty="0">
              <a:solidFill>
                <a:srgbClr val="FF0000"/>
              </a:solidFill>
              <a:highlight>
                <a:srgbClr val="FFFF00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F143FA-21FD-448A-AA7D-E9E5DDB2B1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08" r="-1" b="7149"/>
          <a:stretch/>
        </p:blipFill>
        <p:spPr>
          <a:xfrm>
            <a:off x="1246574" y="10"/>
            <a:ext cx="3913632" cy="228522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2052" name="Picture 4" descr="http://img.mp.itc.cn/upload/20170411/b145e0235ee54240b7dad573f1a72d49_th.jpeg">
            <a:extLst>
              <a:ext uri="{FF2B5EF4-FFF2-40B4-BE49-F238E27FC236}">
                <a16:creationId xmlns:a16="http://schemas.microsoft.com/office/drawing/2014/main" id="{4750B4B5-B2C3-49B2-9F17-A1A5E6BB7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1" r="8421" b="3"/>
          <a:stretch/>
        </p:blipFill>
        <p:spPr bwMode="auto">
          <a:xfrm>
            <a:off x="5511871" y="780500"/>
            <a:ext cx="2852928" cy="2852928"/>
          </a:xfrm>
          <a:custGeom>
            <a:avLst/>
            <a:gdLst>
              <a:gd name="connsiteX0" fmla="*/ 1426464 w 2852928"/>
              <a:gd name="connsiteY0" fmla="*/ 0 h 2852928"/>
              <a:gd name="connsiteX1" fmla="*/ 2852928 w 2852928"/>
              <a:gd name="connsiteY1" fmla="*/ 1426464 h 2852928"/>
              <a:gd name="connsiteX2" fmla="*/ 1426464 w 2852928"/>
              <a:gd name="connsiteY2" fmla="*/ 2852928 h 2852928"/>
              <a:gd name="connsiteX3" fmla="*/ 0 w 2852928"/>
              <a:gd name="connsiteY3" fmla="*/ 1426464 h 2852928"/>
              <a:gd name="connsiteX4" fmla="*/ 1426464 w 2852928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s11.sinaimg.cn/middle/69e01746g8c1ce84302fa&amp;690">
            <a:extLst>
              <a:ext uri="{FF2B5EF4-FFF2-40B4-BE49-F238E27FC236}">
                <a16:creationId xmlns:a16="http://schemas.microsoft.com/office/drawing/2014/main" id="{24ED3DE9-BDA2-4D97-9EB6-E8E7CC6FD4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3" r="11789" b="3"/>
          <a:stretch/>
        </p:blipFill>
        <p:spPr bwMode="auto">
          <a:xfrm>
            <a:off x="8918761" y="-4331"/>
            <a:ext cx="3273238" cy="3618965"/>
          </a:xfrm>
          <a:custGeom>
            <a:avLst/>
            <a:gdLst>
              <a:gd name="connsiteX0" fmla="*/ 210437 w 3273238"/>
              <a:gd name="connsiteY0" fmla="*/ 0 h 3618965"/>
              <a:gd name="connsiteX1" fmla="*/ 3273238 w 3273238"/>
              <a:gd name="connsiteY1" fmla="*/ 0 h 3618965"/>
              <a:gd name="connsiteX2" fmla="*/ 3273238 w 3273238"/>
              <a:gd name="connsiteY2" fmla="*/ 3526409 h 3618965"/>
              <a:gd name="connsiteX3" fmla="*/ 3118338 w 3273238"/>
              <a:gd name="connsiteY3" fmla="*/ 3566238 h 3618965"/>
              <a:gd name="connsiteX4" fmla="*/ 2595295 w 3273238"/>
              <a:gd name="connsiteY4" fmla="*/ 3618965 h 3618965"/>
              <a:gd name="connsiteX5" fmla="*/ 0 w 3273238"/>
              <a:gd name="connsiteY5" fmla="*/ 1023670 h 3618965"/>
              <a:gd name="connsiteX6" fmla="*/ 203951 w 3273238"/>
              <a:gd name="connsiteY6" fmla="*/ 13464 h 36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4754FEC-4B84-41EB-9CC2-8248AD56D8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9" name="Picture 8" descr="A person standing in front of a store&#10;&#10;Description generated with very high confidence">
            <a:extLst>
              <a:ext uri="{FF2B5EF4-FFF2-40B4-BE49-F238E27FC236}">
                <a16:creationId xmlns:a16="http://schemas.microsoft.com/office/drawing/2014/main" id="{624ED610-7B45-4D99-9C51-15A4838A4C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8" y="2639218"/>
            <a:ext cx="5156129" cy="386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7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47"/>
    </mc:Choice>
    <mc:Fallback xmlns="">
      <p:transition spd="slow" advTm="5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17C3D56-BCF0-4334-9DF3-2E48E642D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71200"/>
            <a:ext cx="9144000" cy="1655762"/>
          </a:xfrm>
        </p:spPr>
        <p:txBody>
          <a:bodyPr>
            <a:normAutofit/>
          </a:bodyPr>
          <a:lstStyle/>
          <a:p>
            <a:r>
              <a:rPr lang="en-US" sz="4800" dirty="0"/>
              <a:t>Numbers from 1 to 99 in Hainanese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20D361-9228-4B2C-B052-C6F2BC6C2CC6}"/>
              </a:ext>
            </a:extLst>
          </p:cNvPr>
          <p:cNvSpPr txBox="1"/>
          <p:nvPr/>
        </p:nvSpPr>
        <p:spPr>
          <a:xfrm>
            <a:off x="3138313" y="38436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https://www.youtube.com/watch?v=WIs2KRkWgaU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994CB9-E13D-4EA3-8177-AB410E8A139A}"/>
              </a:ext>
            </a:extLst>
          </p:cNvPr>
          <p:cNvSpPr txBox="1"/>
          <p:nvPr/>
        </p:nvSpPr>
        <p:spPr>
          <a:xfrm>
            <a:off x="1360967" y="786809"/>
            <a:ext cx="5178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英语讲解海南话</a:t>
            </a:r>
            <a:r>
              <a:rPr lang="en-US" altLang="zh-CN" dirty="0">
                <a:highlight>
                  <a:srgbClr val="FFFF00"/>
                </a:highlight>
              </a:rPr>
              <a:t>1-99</a:t>
            </a:r>
            <a:r>
              <a:rPr lang="zh-CN" altLang="en-US" dirty="0">
                <a:highlight>
                  <a:srgbClr val="FFFF00"/>
                </a:highlight>
              </a:rPr>
              <a:t>的发音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08610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45016-4D54-4BFA-980C-59D140282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4184" y="3698253"/>
            <a:ext cx="3737865" cy="1363215"/>
          </a:xfrm>
        </p:spPr>
        <p:txBody>
          <a:bodyPr anchor="t">
            <a:normAutofit/>
          </a:bodyPr>
          <a:lstStyle/>
          <a:p>
            <a:pPr algn="l"/>
            <a:r>
              <a:rPr lang="en-US" sz="8800" dirty="0"/>
              <a:t>0 [</a:t>
            </a:r>
            <a:r>
              <a:rPr lang="en-US" altLang="zh-CN" sz="8800" dirty="0" err="1"/>
              <a:t>leng</a:t>
            </a:r>
            <a:r>
              <a:rPr lang="en-US" altLang="zh-CN" sz="8800" dirty="0"/>
              <a:t>]</a:t>
            </a:r>
            <a:endParaRPr lang="en-US" sz="8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BE2CA-E01E-4611-B394-835138AF43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2121" y="5533129"/>
            <a:ext cx="2332153" cy="741331"/>
          </a:xfrm>
        </p:spPr>
        <p:txBody>
          <a:bodyPr anchor="b">
            <a:noAutofit/>
          </a:bodyPr>
          <a:lstStyle/>
          <a:p>
            <a:pPr algn="l"/>
            <a:r>
              <a:rPr lang="zh-CN" altLang="en-US" sz="4800" dirty="0"/>
              <a:t>灵同音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425D6-FDFF-4FA4-B134-38B1DEF2B5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6" r="13530" b="-2"/>
          <a:stretch/>
        </p:blipFill>
        <p:spPr>
          <a:xfrm>
            <a:off x="20" y="413156"/>
            <a:ext cx="3933420" cy="5861304"/>
          </a:xfrm>
          <a:custGeom>
            <a:avLst/>
            <a:gdLst>
              <a:gd name="connsiteX0" fmla="*/ 1002788 w 3933440"/>
              <a:gd name="connsiteY0" fmla="*/ 0 h 5861304"/>
              <a:gd name="connsiteX1" fmla="*/ 3933440 w 3933440"/>
              <a:gd name="connsiteY1" fmla="*/ 2930652 h 5861304"/>
              <a:gd name="connsiteX2" fmla="*/ 1002788 w 3933440"/>
              <a:gd name="connsiteY2" fmla="*/ 5861304 h 5861304"/>
              <a:gd name="connsiteX3" fmla="*/ 131302 w 3933440"/>
              <a:gd name="connsiteY3" fmla="*/ 5729548 h 5861304"/>
              <a:gd name="connsiteX4" fmla="*/ 0 w 3933440"/>
              <a:gd name="connsiteY4" fmla="*/ 5681491 h 5861304"/>
              <a:gd name="connsiteX5" fmla="*/ 0 w 3933440"/>
              <a:gd name="connsiteY5" fmla="*/ 179814 h 5861304"/>
              <a:gd name="connsiteX6" fmla="*/ 131302 w 3933440"/>
              <a:gd name="connsiteY6" fmla="*/ 131756 h 5861304"/>
              <a:gd name="connsiteX7" fmla="*/ 1002788 w 3933440"/>
              <a:gd name="connsiteY7" fmla="*/ 0 h 586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3440" h="5861304">
                <a:moveTo>
                  <a:pt x="1002788" y="0"/>
                </a:moveTo>
                <a:cubicBezTo>
                  <a:pt x="2621342" y="0"/>
                  <a:pt x="3933440" y="1312098"/>
                  <a:pt x="3933440" y="2930652"/>
                </a:cubicBezTo>
                <a:cubicBezTo>
                  <a:pt x="3933440" y="4549206"/>
                  <a:pt x="2621342" y="5861304"/>
                  <a:pt x="1002788" y="5861304"/>
                </a:cubicBezTo>
                <a:cubicBezTo>
                  <a:pt x="699309" y="5861304"/>
                  <a:pt x="406604" y="5815176"/>
                  <a:pt x="131302" y="5729548"/>
                </a:cubicBezTo>
                <a:lnTo>
                  <a:pt x="0" y="5681491"/>
                </a:lnTo>
                <a:lnTo>
                  <a:pt x="0" y="179814"/>
                </a:lnTo>
                <a:lnTo>
                  <a:pt x="131302" y="131756"/>
                </a:lnTo>
                <a:cubicBezTo>
                  <a:pt x="406604" y="46129"/>
                  <a:pt x="699309" y="0"/>
                  <a:pt x="1002788" y="0"/>
                </a:cubicBezTo>
                <a:close/>
              </a:path>
            </a:pathLst>
          </a:custGeom>
        </p:spPr>
      </p:pic>
      <p:pic>
        <p:nvPicPr>
          <p:cNvPr id="7" name="Picture 6" descr="A close up of a logo&#10;&#10;Description generated with high confidence">
            <a:extLst>
              <a:ext uri="{FF2B5EF4-FFF2-40B4-BE49-F238E27FC236}">
                <a16:creationId xmlns:a16="http://schemas.microsoft.com/office/drawing/2014/main" id="{583FDE32-951C-467F-8487-F5A2C8E53C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4" r="1" b="25071"/>
          <a:stretch/>
        </p:blipFill>
        <p:spPr>
          <a:xfrm>
            <a:off x="4518135" y="10"/>
            <a:ext cx="3236976" cy="2995146"/>
          </a:xfrm>
          <a:custGeom>
            <a:avLst/>
            <a:gdLst>
              <a:gd name="connsiteX0" fmla="*/ 770517 w 3236976"/>
              <a:gd name="connsiteY0" fmla="*/ 0 h 2995156"/>
              <a:gd name="connsiteX1" fmla="*/ 2466460 w 3236976"/>
              <a:gd name="connsiteY1" fmla="*/ 0 h 2995156"/>
              <a:gd name="connsiteX2" fmla="*/ 2523400 w 3236976"/>
              <a:gd name="connsiteY2" fmla="*/ 34592 h 2995156"/>
              <a:gd name="connsiteX3" fmla="*/ 3236976 w 3236976"/>
              <a:gd name="connsiteY3" fmla="*/ 1376668 h 2995156"/>
              <a:gd name="connsiteX4" fmla="*/ 1618488 w 3236976"/>
              <a:gd name="connsiteY4" fmla="*/ 2995156 h 2995156"/>
              <a:gd name="connsiteX5" fmla="*/ 0 w 3236976"/>
              <a:gd name="connsiteY5" fmla="*/ 1376668 h 2995156"/>
              <a:gd name="connsiteX6" fmla="*/ 713576 w 3236976"/>
              <a:gd name="connsiteY6" fmla="*/ 34592 h 299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6976" h="2995156">
                <a:moveTo>
                  <a:pt x="770517" y="0"/>
                </a:moveTo>
                <a:lnTo>
                  <a:pt x="2466460" y="0"/>
                </a:lnTo>
                <a:lnTo>
                  <a:pt x="2523400" y="34592"/>
                </a:lnTo>
                <a:cubicBezTo>
                  <a:pt x="2953921" y="325446"/>
                  <a:pt x="3236976" y="818002"/>
                  <a:pt x="3236976" y="1376668"/>
                </a:cubicBezTo>
                <a:cubicBezTo>
                  <a:pt x="3236976" y="2270534"/>
                  <a:pt x="2512354" y="2995156"/>
                  <a:pt x="1618488" y="2995156"/>
                </a:cubicBezTo>
                <a:cubicBezTo>
                  <a:pt x="724622" y="2995156"/>
                  <a:pt x="0" y="2270534"/>
                  <a:pt x="0" y="1376668"/>
                </a:cubicBezTo>
                <a:cubicBezTo>
                  <a:pt x="0" y="818002"/>
                  <a:pt x="283056" y="325446"/>
                  <a:pt x="713576" y="34592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5E7DE5-F511-406F-85DE-E257D9C023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4" b="3"/>
          <a:stretch/>
        </p:blipFill>
        <p:spPr>
          <a:xfrm>
            <a:off x="8967592" y="2042"/>
            <a:ext cx="3224421" cy="4020664"/>
          </a:xfrm>
          <a:custGeom>
            <a:avLst/>
            <a:gdLst>
              <a:gd name="connsiteX0" fmla="*/ 449733 w 3224421"/>
              <a:gd name="connsiteY0" fmla="*/ 0 h 4020664"/>
              <a:gd name="connsiteX1" fmla="*/ 3224421 w 3224421"/>
              <a:gd name="connsiteY1" fmla="*/ 0 h 4020664"/>
              <a:gd name="connsiteX2" fmla="*/ 3224421 w 3224421"/>
              <a:gd name="connsiteY2" fmla="*/ 3933205 h 4020664"/>
              <a:gd name="connsiteX3" fmla="*/ 3087301 w 3224421"/>
              <a:gd name="connsiteY3" fmla="*/ 3968462 h 4020664"/>
              <a:gd name="connsiteX4" fmla="*/ 2569464 w 3224421"/>
              <a:gd name="connsiteY4" fmla="*/ 4020664 h 4020664"/>
              <a:gd name="connsiteX5" fmla="*/ 0 w 3224421"/>
              <a:gd name="connsiteY5" fmla="*/ 1451200 h 4020664"/>
              <a:gd name="connsiteX6" fmla="*/ 438824 w 3224421"/>
              <a:gd name="connsiteY6" fmla="*/ 14588 h 4020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4421" h="4020664">
                <a:moveTo>
                  <a:pt x="449733" y="0"/>
                </a:moveTo>
                <a:lnTo>
                  <a:pt x="3224421" y="0"/>
                </a:lnTo>
                <a:lnTo>
                  <a:pt x="3224421" y="3933205"/>
                </a:lnTo>
                <a:lnTo>
                  <a:pt x="3087301" y="3968462"/>
                </a:lnTo>
                <a:cubicBezTo>
                  <a:pt x="2920035" y="4002689"/>
                  <a:pt x="2746849" y="4020664"/>
                  <a:pt x="2569464" y="4020664"/>
                </a:cubicBezTo>
                <a:cubicBezTo>
                  <a:pt x="1150388" y="4020664"/>
                  <a:pt x="0" y="2870276"/>
                  <a:pt x="0" y="1451200"/>
                </a:cubicBezTo>
                <a:cubicBezTo>
                  <a:pt x="0" y="919047"/>
                  <a:pt x="161773" y="424677"/>
                  <a:pt x="438824" y="1458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963289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F74E46-47A2-457C-8CA8-05FE3787A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3670" y="365523"/>
            <a:ext cx="5889651" cy="61759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B24A85-D4D4-40B9-9931-33A43FDC3BA1}"/>
              </a:ext>
            </a:extLst>
          </p:cNvPr>
          <p:cNvSpPr txBox="1"/>
          <p:nvPr/>
        </p:nvSpPr>
        <p:spPr>
          <a:xfrm>
            <a:off x="393895" y="1074639"/>
            <a:ext cx="51466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AutoNum type="arabicPlain"/>
            </a:pPr>
            <a:r>
              <a:rPr lang="en-US" altLang="zh-CN" sz="7200" dirty="0"/>
              <a:t>2  3  4  5</a:t>
            </a:r>
          </a:p>
          <a:p>
            <a:r>
              <a:rPr lang="en-US" altLang="zh-CN" sz="7200" dirty="0"/>
              <a:t>6   7   8  9  10</a:t>
            </a:r>
            <a:endParaRPr lang="en-US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9D77BC-ABA6-4034-8B04-129F993B4CDF}"/>
              </a:ext>
            </a:extLst>
          </p:cNvPr>
          <p:cNvSpPr txBox="1"/>
          <p:nvPr/>
        </p:nvSpPr>
        <p:spPr>
          <a:xfrm>
            <a:off x="393895" y="3868615"/>
            <a:ext cx="5146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【</a:t>
            </a:r>
            <a:r>
              <a:rPr lang="en-US" altLang="zh-CN" sz="3600" dirty="0" err="1"/>
              <a:t>jiak</a:t>
            </a:r>
            <a:r>
              <a:rPr lang="en-US" altLang="zh-CN" sz="3600" dirty="0"/>
              <a:t>  </a:t>
            </a:r>
            <a:r>
              <a:rPr lang="en-US" altLang="zh-CN" sz="3600" dirty="0" err="1"/>
              <a:t>noi</a:t>
            </a:r>
            <a:r>
              <a:rPr lang="en-US" altLang="zh-CN" sz="3600" dirty="0"/>
              <a:t>  dah  di  </a:t>
            </a:r>
            <a:r>
              <a:rPr lang="en-US" altLang="zh-CN" sz="3600" dirty="0" err="1"/>
              <a:t>ngou</a:t>
            </a:r>
            <a:endParaRPr lang="en-US" altLang="zh-CN" sz="3600" dirty="0"/>
          </a:p>
          <a:p>
            <a:r>
              <a:rPr lang="en-US" sz="3600" dirty="0"/>
              <a:t>    lag  </a:t>
            </a:r>
            <a:r>
              <a:rPr lang="en-US" sz="3600" dirty="0" err="1"/>
              <a:t>seid</a:t>
            </a:r>
            <a:r>
              <a:rPr lang="en-US" sz="3600" dirty="0"/>
              <a:t>  </a:t>
            </a:r>
            <a:r>
              <a:rPr lang="en-US" sz="3600" dirty="0" err="1"/>
              <a:t>boi</a:t>
            </a:r>
            <a:r>
              <a:rPr lang="en-US" sz="3600" dirty="0"/>
              <a:t>  </a:t>
            </a:r>
            <a:r>
              <a:rPr lang="en-US" sz="3600" dirty="0" err="1"/>
              <a:t>gao</a:t>
            </a:r>
            <a:r>
              <a:rPr lang="en-US" sz="3600" dirty="0"/>
              <a:t>  dap]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16A3BBD-CEE2-4724-BDED-AC92CF7A2F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7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43"/>
    </mc:Choice>
    <mc:Fallback xmlns="">
      <p:transition spd="slow" advTm="24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D6BAF-861A-4436-BAE7-930644286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4762789" cy="778090"/>
          </a:xfrm>
        </p:spPr>
        <p:txBody>
          <a:bodyPr>
            <a:normAutofit/>
          </a:bodyPr>
          <a:lstStyle/>
          <a:p>
            <a:r>
              <a:rPr lang="zh-CN" altLang="en-US" dirty="0"/>
              <a:t>三， </a:t>
            </a:r>
            <a:r>
              <a:rPr lang="zh-CN" altLang="en-US"/>
              <a:t>四     </a:t>
            </a:r>
            <a:r>
              <a:rPr lang="en-US" altLang="zh-CN" dirty="0"/>
              <a:t>Dah</a:t>
            </a:r>
            <a:r>
              <a:rPr lang="zh-CN" altLang="en-US" dirty="0"/>
              <a:t>，</a:t>
            </a:r>
            <a:r>
              <a:rPr lang="en-US" altLang="zh-CN" dirty="0"/>
              <a:t> Di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1F895-DA37-4F8E-9D2C-98C25BC5E8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04730"/>
            <a:ext cx="5181600" cy="4772233"/>
          </a:xfrm>
        </p:spPr>
        <p:txBody>
          <a:bodyPr/>
          <a:lstStyle/>
          <a:p>
            <a:r>
              <a:rPr lang="zh-CN" altLang="en-US" dirty="0"/>
              <a:t>不三不四  </a:t>
            </a:r>
            <a:r>
              <a:rPr lang="en-US" altLang="zh-CN" dirty="0"/>
              <a:t>Bo Dah Bo Di</a:t>
            </a:r>
          </a:p>
          <a:p>
            <a:r>
              <a:rPr lang="zh-CN" altLang="en-US" dirty="0"/>
              <a:t>女不三女不四</a:t>
            </a:r>
            <a:r>
              <a:rPr lang="en-US" altLang="zh-CN" dirty="0"/>
              <a:t>  </a:t>
            </a:r>
            <a:r>
              <a:rPr lang="en-US" altLang="zh-CN" dirty="0" err="1"/>
              <a:t>Boh</a:t>
            </a:r>
            <a:r>
              <a:rPr lang="zh-CN" altLang="en-US" dirty="0"/>
              <a:t> </a:t>
            </a:r>
            <a:r>
              <a:rPr lang="en-US" altLang="zh-CN" dirty="0"/>
              <a:t>Dah </a:t>
            </a:r>
            <a:r>
              <a:rPr lang="en-US" altLang="zh-CN" dirty="0" err="1"/>
              <a:t>Boh</a:t>
            </a:r>
            <a:r>
              <a:rPr lang="en-US" altLang="zh-CN" dirty="0"/>
              <a:t> Di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1DC4F-133B-4BE5-B918-49009259A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506348"/>
            <a:ext cx="5984358" cy="6090137"/>
          </a:xfrm>
        </p:spPr>
        <p:txBody>
          <a:bodyPr/>
          <a:lstStyle/>
          <a:p>
            <a:r>
              <a:rPr lang="zh-CN" altLang="en-US" dirty="0"/>
              <a:t>三 </a:t>
            </a:r>
            <a:r>
              <a:rPr lang="en-US" altLang="zh-CN" dirty="0"/>
              <a:t>Dah 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sym typeface="Wingdings" panose="05000000000000000000" pitchFamily="2" charset="2"/>
              </a:rPr>
              <a:t>衣</a:t>
            </a:r>
            <a:r>
              <a:rPr lang="zh-CN" altLang="en-US" dirty="0">
                <a:sym typeface="Wingdings" panose="05000000000000000000" pitchFamily="2" charset="2"/>
              </a:rPr>
              <a:t>   </a:t>
            </a:r>
            <a:r>
              <a:rPr lang="en-US" altLang="zh-CN" dirty="0">
                <a:sym typeface="Wingdings" panose="05000000000000000000" pitchFamily="2" charset="2"/>
              </a:rPr>
              <a:t>【</a:t>
            </a:r>
            <a:r>
              <a:rPr lang="zh-CN" altLang="en-US" dirty="0">
                <a:sym typeface="Wingdings" panose="05000000000000000000" pitchFamily="2" charset="2"/>
              </a:rPr>
              <a:t>三和衣同音</a:t>
            </a:r>
            <a:r>
              <a:rPr lang="en-US" altLang="zh-CN" dirty="0">
                <a:sym typeface="Wingdings" panose="05000000000000000000" pitchFamily="2" charset="2"/>
              </a:rPr>
              <a:t>】</a:t>
            </a:r>
            <a:r>
              <a:rPr lang="zh-CN" altLang="en-US" dirty="0">
                <a:sym typeface="Wingdings" panose="05000000000000000000" pitchFamily="2" charset="2"/>
              </a:rPr>
              <a:t>     </a:t>
            </a:r>
            <a:endParaRPr lang="en-US" altLang="zh-CN" dirty="0">
              <a:sym typeface="Wingdings" panose="05000000000000000000" pitchFamily="2" charset="2"/>
            </a:endParaRPr>
          </a:p>
          <a:p>
            <a:endParaRPr lang="en-US" altLang="zh-CN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zh-CN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zh-CN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zh-CN" dirty="0">
              <a:sym typeface="Wingdings" panose="05000000000000000000" pitchFamily="2" charset="2"/>
            </a:endParaRPr>
          </a:p>
          <a:p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四</a:t>
            </a:r>
            <a:r>
              <a:rPr lang="en-US" altLang="zh-CN" dirty="0">
                <a:sym typeface="Wingdings" panose="05000000000000000000" pitchFamily="2" charset="2"/>
              </a:rPr>
              <a:t> Di  </a:t>
            </a:r>
            <a:r>
              <a:rPr lang="zh-CN" altLang="en-US" dirty="0">
                <a:sym typeface="Wingdings" panose="05000000000000000000" pitchFamily="2" charset="2"/>
              </a:rPr>
              <a:t>扇子，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sym typeface="Wingdings" panose="05000000000000000000" pitchFamily="2" charset="2"/>
              </a:rPr>
              <a:t>风扇</a:t>
            </a:r>
            <a:r>
              <a:rPr lang="en-US" altLang="zh-CN" dirty="0">
                <a:sym typeface="Wingdings" panose="05000000000000000000" pitchFamily="2" charset="2"/>
              </a:rPr>
              <a:t>【</a:t>
            </a:r>
            <a:r>
              <a:rPr lang="zh-CN" altLang="en-US" dirty="0">
                <a:sym typeface="Wingdings" panose="05000000000000000000" pitchFamily="2" charset="2"/>
              </a:rPr>
              <a:t>四和扇同音</a:t>
            </a:r>
            <a:r>
              <a:rPr lang="en-US" altLang="zh-CN" dirty="0">
                <a:sym typeface="Wingdings" panose="05000000000000000000" pitchFamily="2" charset="2"/>
              </a:rPr>
              <a:t>】</a:t>
            </a:r>
            <a:r>
              <a:rPr lang="zh-CN" altLang="en-US" dirty="0">
                <a:sym typeface="Wingdings" panose="05000000000000000000" pitchFamily="2" charset="2"/>
              </a:rPr>
              <a:t> </a:t>
            </a:r>
            <a:endParaRPr lang="en-US" altLang="zh-CN" dirty="0">
              <a:solidFill>
                <a:srgbClr val="FF0000"/>
              </a:solidFill>
              <a:highlight>
                <a:srgbClr val="FFFF00"/>
              </a:highlight>
              <a:sym typeface="Wingdings" panose="05000000000000000000" pitchFamily="2" charset="2"/>
            </a:endParaRPr>
          </a:p>
          <a:p>
            <a:endParaRPr lang="en-US" altLang="zh-CN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Image result for images of shirt">
            <a:extLst>
              <a:ext uri="{FF2B5EF4-FFF2-40B4-BE49-F238E27FC236}">
                <a16:creationId xmlns:a16="http://schemas.microsoft.com/office/drawing/2014/main" id="{C1D04C4F-2684-4396-9FA6-E2BF6D32C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181" y="1152780"/>
            <a:ext cx="4552892" cy="183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images of fan">
            <a:extLst>
              <a:ext uri="{FF2B5EF4-FFF2-40B4-BE49-F238E27FC236}">
                <a16:creationId xmlns:a16="http://schemas.microsoft.com/office/drawing/2014/main" id="{B45BF12E-3E7A-4022-BD1A-971C10436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04229"/>
            <a:ext cx="2206923" cy="15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images of fan">
            <a:extLst>
              <a:ext uri="{FF2B5EF4-FFF2-40B4-BE49-F238E27FC236}">
                <a16:creationId xmlns:a16="http://schemas.microsoft.com/office/drawing/2014/main" id="{4722DEE4-D500-4750-8A54-7C3F6A7EB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383" y="4174588"/>
            <a:ext cx="3577883" cy="268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images of group of children">
            <a:extLst>
              <a:ext uri="{FF2B5EF4-FFF2-40B4-BE49-F238E27FC236}">
                <a16:creationId xmlns:a16="http://schemas.microsoft.com/office/drawing/2014/main" id="{8B61CEDC-E648-4DCD-9B38-7E6047A68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3" y="3350422"/>
            <a:ext cx="4552892" cy="276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07E66E7F-1E32-4B61-91DA-5B744A099849}"/>
              </a:ext>
            </a:extLst>
          </p:cNvPr>
          <p:cNvSpPr/>
          <p:nvPr/>
        </p:nvSpPr>
        <p:spPr>
          <a:xfrm>
            <a:off x="1645920" y="2672862"/>
            <a:ext cx="239151" cy="756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7BA3E2F-EA97-4915-A567-C8F7C9BC7927}"/>
              </a:ext>
            </a:extLst>
          </p:cNvPr>
          <p:cNvSpPr/>
          <p:nvPr/>
        </p:nvSpPr>
        <p:spPr>
          <a:xfrm>
            <a:off x="3366052" y="2672862"/>
            <a:ext cx="239151" cy="9979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910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images of dogs">
            <a:extLst>
              <a:ext uri="{FF2B5EF4-FFF2-40B4-BE49-F238E27FC236}">
                <a16:creationId xmlns:a16="http://schemas.microsoft.com/office/drawing/2014/main" id="{A028F3CC-964F-43DB-8DF4-2CDDB12E3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15" y="409829"/>
            <a:ext cx="7014909" cy="616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7C1CA-8571-4572-ADE7-DB316B77DFAF}"/>
              </a:ext>
            </a:extLst>
          </p:cNvPr>
          <p:cNvSpPr txBox="1"/>
          <p:nvPr/>
        </p:nvSpPr>
        <p:spPr>
          <a:xfrm>
            <a:off x="8187397" y="805121"/>
            <a:ext cx="37138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/>
              <a:t>九 只 狗</a:t>
            </a:r>
            <a:endParaRPr lang="en-US" altLang="zh-CN" sz="4800" dirty="0"/>
          </a:p>
          <a:p>
            <a:r>
              <a:rPr lang="en-US" sz="4800" dirty="0"/>
              <a:t>[</a:t>
            </a:r>
            <a:r>
              <a:rPr lang="en-US" sz="4800" dirty="0" err="1"/>
              <a:t>gao</a:t>
            </a:r>
            <a:r>
              <a:rPr lang="en-US" sz="4800" dirty="0"/>
              <a:t> </a:t>
            </a:r>
            <a:r>
              <a:rPr lang="en-US" sz="4800" dirty="0" err="1"/>
              <a:t>zia</a:t>
            </a:r>
            <a:r>
              <a:rPr lang="en-US" sz="4800" dirty="0"/>
              <a:t> </a:t>
            </a:r>
            <a:r>
              <a:rPr lang="en-US" sz="4800" dirty="0" err="1"/>
              <a:t>gao</a:t>
            </a:r>
            <a:r>
              <a:rPr lang="en-US" sz="4800" dirty="0"/>
              <a:t>]</a:t>
            </a:r>
          </a:p>
          <a:p>
            <a:r>
              <a:rPr lang="en-US" altLang="zh-CN" sz="3600" dirty="0">
                <a:sym typeface="Wingdings" panose="05000000000000000000" pitchFamily="2" charset="2"/>
              </a:rPr>
              <a:t>【</a:t>
            </a:r>
            <a:r>
              <a:rPr lang="zh-CN" altLang="en-US" sz="3600" dirty="0">
                <a:sym typeface="Wingdings" panose="05000000000000000000" pitchFamily="2" charset="2"/>
              </a:rPr>
              <a:t>九和狗同音</a:t>
            </a:r>
            <a:r>
              <a:rPr lang="en-US" altLang="zh-CN" sz="3600" dirty="0">
                <a:sym typeface="Wingdings" panose="05000000000000000000" pitchFamily="2" charset="2"/>
              </a:rPr>
              <a:t>】</a:t>
            </a:r>
            <a:endParaRPr lang="en-US" sz="36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BC3358A-B4E2-45F3-B287-9B0DCA39AC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8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50"/>
    </mc:Choice>
    <mc:Fallback xmlns="">
      <p:transition spd="slow" advTm="4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1EECE-4C6F-48DA-BEC0-3EAC08F42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9732" y="1122363"/>
            <a:ext cx="6028267" cy="2387600"/>
          </a:xfrm>
        </p:spPr>
        <p:txBody>
          <a:bodyPr/>
          <a:lstStyle/>
          <a:p>
            <a:r>
              <a:rPr lang="zh-CN" altLang="en-US" dirty="0"/>
              <a:t>学习简易海南话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3E55CC-99E8-4265-9263-E2298B441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9732" y="3602038"/>
            <a:ext cx="6987824" cy="597429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hlinkClick r:id="rId2"/>
              </a:rPr>
              <a:t>https://www.youtube.com/watch?v=tvG5zEpqZ78</a:t>
            </a:r>
            <a:r>
              <a:rPr lang="en-US" dirty="0"/>
              <a:t>  or</a:t>
            </a:r>
          </a:p>
          <a:p>
            <a:r>
              <a:rPr lang="en-US" dirty="0">
                <a:hlinkClick r:id="rId3"/>
              </a:rPr>
              <a:t>https://www.youtube.com/watch?v=tvG5zEpqZ78&amp;t=168s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126411-3DF9-47AB-8544-AEE3B756E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44" y="776288"/>
            <a:ext cx="421005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74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68483-F3BD-4AF7-9492-4CB5136CE0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歌曲</a:t>
            </a:r>
            <a:r>
              <a:rPr lang="en-US" altLang="zh-CN" dirty="0"/>
              <a:t>-</a:t>
            </a:r>
            <a:r>
              <a:rPr lang="zh-CN" altLang="en-US" dirty="0"/>
              <a:t>久久不见久久见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BD43C2-0FB3-42F6-AA05-6AE2A70DF2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https://www.youtube.com/watch?v=rsWK6msEDS8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A228EA-AF84-4578-AC16-7F79F2BD6CDA}"/>
              </a:ext>
            </a:extLst>
          </p:cNvPr>
          <p:cNvSpPr txBox="1"/>
          <p:nvPr/>
        </p:nvSpPr>
        <p:spPr>
          <a:xfrm>
            <a:off x="1041991" y="616688"/>
            <a:ext cx="3583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多听几遍就会唱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415379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CF4E2F-D14C-4BCF-A0DC-49073A0FC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48264" cy="47367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27002F-A678-436C-A1BF-B1D6C2E8E1EA}"/>
              </a:ext>
            </a:extLst>
          </p:cNvPr>
          <p:cNvSpPr txBox="1"/>
          <p:nvPr/>
        </p:nvSpPr>
        <p:spPr>
          <a:xfrm>
            <a:off x="127375" y="4497815"/>
            <a:ext cx="11937249" cy="22159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rgbClr val="FF0000"/>
                </a:solidFill>
                <a:highlight>
                  <a:srgbClr val="FFFF00"/>
                </a:highlight>
              </a:rPr>
              <a:t>久久不见久久见      久久相见才有味</a:t>
            </a:r>
            <a:endParaRPr lang="en-US" altLang="zh-CN" sz="60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sz="6000" dirty="0">
                <a:solidFill>
                  <a:srgbClr val="FF0000"/>
                </a:solidFill>
                <a:highlight>
                  <a:srgbClr val="FFFF00"/>
                </a:highlight>
              </a:rPr>
              <a:t>好久不见真想见      见着阿妹心欢喜</a:t>
            </a:r>
            <a:endParaRPr lang="en-US" altLang="zh-CN" sz="60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dirty="0">
                <a:highlight>
                  <a:srgbClr val="FFFF00"/>
                </a:highlight>
              </a:rPr>
              <a:t>       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17667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7469D9F-58A6-4983-9860-A76C5E702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4" y="355133"/>
            <a:ext cx="8861778" cy="626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27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395DC4-548B-4189-9065-860063640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28080"/>
            <a:ext cx="9144000" cy="1655763"/>
          </a:xfrm>
        </p:spPr>
        <p:txBody>
          <a:bodyPr>
            <a:normAutofit fontScale="90000"/>
          </a:bodyPr>
          <a:lstStyle/>
          <a:p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r>
              <a:rPr lang="zh-CN" altLang="en-US" dirty="0"/>
              <a:t>歌曲</a:t>
            </a:r>
            <a:r>
              <a:rPr lang="en-US" altLang="zh-CN" dirty="0"/>
              <a:t>-</a:t>
            </a:r>
            <a:r>
              <a:rPr lang="zh-CN" altLang="en-US" dirty="0"/>
              <a:t>久久不见久久见</a:t>
            </a:r>
            <a:br>
              <a:rPr lang="en-US" altLang="zh-CN" dirty="0"/>
            </a:br>
            <a:r>
              <a:rPr lang="zh-CN" altLang="en-US" sz="4000" dirty="0"/>
              <a:t>著名歌唱家</a:t>
            </a:r>
            <a:r>
              <a:rPr lang="zh-CN" altLang="en-US" sz="4000" b="0" i="0" dirty="0">
                <a:effectLst/>
                <a:latin typeface="Roboto"/>
              </a:rPr>
              <a:t>汤子星 王丽达 演唱</a:t>
            </a:r>
            <a:br>
              <a:rPr lang="zh-CN" altLang="en-US" b="0" i="0" dirty="0">
                <a:effectLst/>
                <a:latin typeface="Roboto"/>
              </a:rPr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48328C8-94E6-4141-A30F-DF433C9B42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https://www.youtube.com/watch?v=c4lGBH1XIzI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753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395DC4-548B-4189-9065-860063640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4199"/>
            <a:ext cx="9144000" cy="1655763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歌曲</a:t>
            </a:r>
            <a:r>
              <a:rPr lang="en-US" altLang="zh-CN" dirty="0"/>
              <a:t>-</a:t>
            </a:r>
            <a:r>
              <a:rPr lang="zh-CN" altLang="en-US" dirty="0"/>
              <a:t>久久不见久久见</a:t>
            </a:r>
            <a:br>
              <a:rPr lang="en-US" altLang="zh-CN" dirty="0"/>
            </a:br>
            <a:r>
              <a:rPr lang="zh-CN" altLang="en-US" dirty="0"/>
              <a:t>摇滚乐</a:t>
            </a:r>
            <a:br>
              <a:rPr lang="zh-CN" altLang="en-US" b="0" i="0" dirty="0">
                <a:effectLst/>
                <a:latin typeface="Roboto"/>
              </a:rPr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48328C8-94E6-4141-A30F-DF433C9B42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https://www.youtube.com/watch?v=b0RksOAmCLA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352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B48328C8-94E6-4141-A30F-DF433C9B4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95107"/>
            <a:ext cx="9144000" cy="65193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https://www.youtube.com/watch?v=xp13nAqBm-s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831A43-105A-4B29-9225-0277BE4FF0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755" y="1952978"/>
            <a:ext cx="10713155" cy="2415822"/>
          </a:xfrm>
        </p:spPr>
        <p:txBody>
          <a:bodyPr>
            <a:normAutofit fontScale="90000"/>
          </a:bodyPr>
          <a:lstStyle/>
          <a:p>
            <a:r>
              <a:rPr lang="en-US" sz="3100" b="0" i="0" dirty="0">
                <a:effectLst/>
                <a:latin typeface="Roboto"/>
              </a:rPr>
              <a:t>Hainanese Song-"Long Time No See"-By Jackie Chan (</a:t>
            </a:r>
            <a:r>
              <a:rPr lang="en-US" sz="3100" b="0" i="0" dirty="0" err="1">
                <a:effectLst/>
                <a:latin typeface="Roboto"/>
              </a:rPr>
              <a:t>Eng</a:t>
            </a:r>
            <a:r>
              <a:rPr lang="en-US" sz="3100" b="0" i="0" dirty="0">
                <a:effectLst/>
                <a:latin typeface="Roboto"/>
              </a:rPr>
              <a:t> Sub) </a:t>
            </a:r>
            <a:br>
              <a:rPr lang="en-US" sz="3100" b="0" i="0" dirty="0">
                <a:effectLst/>
                <a:latin typeface="Roboto"/>
              </a:rPr>
            </a:br>
            <a:r>
              <a:rPr lang="zh-CN" altLang="en-US" sz="4000" b="0" i="0" dirty="0">
                <a:effectLst/>
                <a:latin typeface="Roboto"/>
              </a:rPr>
              <a:t>海南歌</a:t>
            </a:r>
            <a:r>
              <a:rPr lang="en-US" altLang="zh-CN" sz="4000" b="0" i="0" dirty="0">
                <a:effectLst/>
                <a:latin typeface="Roboto"/>
              </a:rPr>
              <a:t>-“</a:t>
            </a:r>
            <a:r>
              <a:rPr lang="zh-CN" altLang="en-US" sz="4000" b="0" i="0" dirty="0">
                <a:effectLst/>
                <a:latin typeface="Roboto"/>
              </a:rPr>
              <a:t>久久不见，久久见”</a:t>
            </a:r>
            <a:r>
              <a:rPr lang="en-US" altLang="zh-CN" sz="4000" b="0" i="0" dirty="0">
                <a:effectLst/>
                <a:latin typeface="Roboto"/>
              </a:rPr>
              <a:t>-</a:t>
            </a:r>
            <a:r>
              <a:rPr lang="zh-CN" altLang="en-US" sz="4000" b="0" i="0" dirty="0">
                <a:effectLst/>
                <a:latin typeface="Roboto"/>
              </a:rPr>
              <a:t>成龙演唱 </a:t>
            </a:r>
            <a:r>
              <a:rPr lang="en-US" altLang="zh-CN" sz="4000" b="0" i="0" dirty="0">
                <a:effectLst/>
                <a:latin typeface="Roboto"/>
              </a:rPr>
              <a:t>(</a:t>
            </a:r>
            <a:r>
              <a:rPr lang="zh-CN" altLang="en-US" sz="4000" b="0" i="0" dirty="0">
                <a:effectLst/>
                <a:latin typeface="Roboto"/>
              </a:rPr>
              <a:t>英文字幕</a:t>
            </a:r>
            <a:r>
              <a:rPr lang="en-US" altLang="zh-CN" sz="4000" b="0" i="0" dirty="0">
                <a:effectLst/>
                <a:latin typeface="Roboto"/>
              </a:rPr>
              <a:t>)</a:t>
            </a:r>
            <a:br>
              <a:rPr lang="en-US" altLang="zh-CN" b="0" i="0" dirty="0">
                <a:effectLst/>
                <a:latin typeface="Roboto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286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C7AF2D-92B8-4A9C-AC38-4FE0A57F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复习  </a:t>
            </a:r>
            <a:r>
              <a:rPr lang="en-US" altLang="zh-CN" dirty="0"/>
              <a:t>Revision     </a:t>
            </a:r>
            <a:r>
              <a:rPr lang="zh-CN" altLang="en-US" dirty="0">
                <a:highlight>
                  <a:srgbClr val="FFFF00"/>
                </a:highlight>
              </a:rPr>
              <a:t>请您念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A61A-9E15-4F19-9852-97C743394C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海南话</a:t>
            </a:r>
            <a:endParaRPr lang="en-US" altLang="zh-CN" dirty="0"/>
          </a:p>
          <a:p>
            <a:r>
              <a:rPr lang="zh-CN" altLang="en-US" dirty="0"/>
              <a:t>恭喜发财</a:t>
            </a:r>
            <a:endParaRPr lang="en-US" altLang="zh-CN" dirty="0"/>
          </a:p>
          <a:p>
            <a:r>
              <a:rPr lang="zh-CN" altLang="en-US" dirty="0"/>
              <a:t>和牛</a:t>
            </a:r>
            <a:endParaRPr lang="en-US" altLang="zh-CN" dirty="0"/>
          </a:p>
          <a:p>
            <a:r>
              <a:rPr lang="zh-CN" altLang="en-US" dirty="0"/>
              <a:t>字典</a:t>
            </a:r>
            <a:endParaRPr lang="en-US" altLang="zh-CN" dirty="0"/>
          </a:p>
          <a:p>
            <a:r>
              <a:rPr lang="zh-CN" altLang="en-US" dirty="0"/>
              <a:t>风扇</a:t>
            </a:r>
            <a:endParaRPr lang="en-US" altLang="zh-CN" dirty="0"/>
          </a:p>
          <a:p>
            <a:r>
              <a:rPr lang="zh-CN" altLang="en-US" dirty="0"/>
              <a:t>剪刀</a:t>
            </a:r>
            <a:endParaRPr lang="en-US" altLang="zh-CN" dirty="0"/>
          </a:p>
          <a:p>
            <a:r>
              <a:rPr lang="zh-CN" altLang="en-US" dirty="0"/>
              <a:t>屁股 </a:t>
            </a:r>
            <a:r>
              <a:rPr lang="en-US" altLang="zh-CN" dirty="0"/>
              <a:t>- </a:t>
            </a:r>
            <a:r>
              <a:rPr lang="zh-CN" altLang="en-US" dirty="0"/>
              <a:t>剪吹</a:t>
            </a:r>
            <a:endParaRPr lang="en-US" altLang="zh-CN" dirty="0"/>
          </a:p>
          <a:p>
            <a:r>
              <a:rPr lang="zh-CN" altLang="en-US" dirty="0"/>
              <a:t>难耐 </a:t>
            </a:r>
            <a:r>
              <a:rPr lang="en-US" altLang="zh-CN" dirty="0"/>
              <a:t>– </a:t>
            </a:r>
            <a:r>
              <a:rPr lang="zh-CN" altLang="en-US" dirty="0"/>
              <a:t>生病</a:t>
            </a:r>
            <a:endParaRPr lang="en-US" altLang="zh-CN" dirty="0"/>
          </a:p>
          <a:p>
            <a:r>
              <a:rPr lang="zh-CN" altLang="en-US" dirty="0"/>
              <a:t>肮脏 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79C1613-A078-4FBB-BEB9-0CDEED8E7D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衣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3</a:t>
            </a:r>
            <a:r>
              <a:rPr lang="zh-CN" altLang="en-US" dirty="0"/>
              <a:t>，</a:t>
            </a:r>
            <a:r>
              <a:rPr lang="en-US" altLang="zh-CN" dirty="0"/>
              <a:t>4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</a:p>
          <a:p>
            <a:r>
              <a:rPr lang="en-US" altLang="zh-CN" dirty="0"/>
              <a:t>6</a:t>
            </a:r>
            <a:r>
              <a:rPr lang="zh-CN" altLang="en-US" dirty="0"/>
              <a:t>，</a:t>
            </a:r>
            <a:r>
              <a:rPr lang="en-US" altLang="zh-CN" dirty="0"/>
              <a:t>7</a:t>
            </a:r>
            <a:r>
              <a:rPr lang="zh-CN" altLang="en-US" dirty="0"/>
              <a:t>，</a:t>
            </a:r>
            <a:r>
              <a:rPr lang="en-US" altLang="zh-CN" dirty="0"/>
              <a:t>8</a:t>
            </a:r>
            <a:r>
              <a:rPr lang="zh-CN" altLang="en-US" dirty="0"/>
              <a:t>，</a:t>
            </a:r>
            <a:r>
              <a:rPr lang="en-US" altLang="zh-CN" dirty="0"/>
              <a:t>9</a:t>
            </a:r>
            <a:r>
              <a:rPr lang="zh-CN" altLang="en-US" dirty="0"/>
              <a:t>，</a:t>
            </a:r>
            <a:r>
              <a:rPr lang="en-US" altLang="zh-CN" dirty="0"/>
              <a:t>10</a:t>
            </a:r>
          </a:p>
          <a:p>
            <a:r>
              <a:rPr lang="en-US" altLang="zh-CN" dirty="0"/>
              <a:t>100</a:t>
            </a:r>
          </a:p>
          <a:p>
            <a:r>
              <a:rPr lang="zh-CN" altLang="en-US" dirty="0"/>
              <a:t>二十一 （</a:t>
            </a:r>
            <a:r>
              <a:rPr lang="en-US" altLang="zh-CN" dirty="0"/>
              <a:t>21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海南粉</a:t>
            </a:r>
            <a:endParaRPr lang="en-US" altLang="zh-CN" dirty="0"/>
          </a:p>
          <a:p>
            <a:r>
              <a:rPr lang="zh-CN" altLang="en-US" dirty="0"/>
              <a:t>久久不见久久见</a:t>
            </a:r>
            <a:endParaRPr lang="en-US" altLang="zh-CN" dirty="0"/>
          </a:p>
          <a:p>
            <a:r>
              <a:rPr lang="zh-CN" altLang="en-US" dirty="0"/>
              <a:t>久久相见才有味</a:t>
            </a:r>
            <a:endParaRPr lang="en-US" altLang="zh-CN" dirty="0"/>
          </a:p>
          <a:p>
            <a:endParaRPr lang="en-US" dirty="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F063DB-6524-49B6-862C-A793F723BE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63471" y="54420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48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1705</Words>
  <Application>Microsoft Office PowerPoint</Application>
  <PresentationFormat>Widescreen</PresentationFormat>
  <Paragraphs>222</Paragraphs>
  <Slides>40</Slides>
  <Notes>3</Notes>
  <HiddenSlides>0</HiddenSlides>
  <MMClips>16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Roboto</vt:lpstr>
      <vt:lpstr>Arial</vt:lpstr>
      <vt:lpstr>Calibri</vt:lpstr>
      <vt:lpstr>Calibri Light</vt:lpstr>
      <vt:lpstr>Office Theme</vt:lpstr>
      <vt:lpstr>海南话第一课Hainanese Lesson One</vt:lpstr>
      <vt:lpstr>PowerPoint Presentation</vt:lpstr>
      <vt:lpstr>歌曲-海南话    -  麦英</vt:lpstr>
      <vt:lpstr>海南话    -  麦英</vt:lpstr>
      <vt:lpstr>海南话    -  麦英               (续）</vt:lpstr>
      <vt:lpstr>海南话的历史 History of Hainanese Language</vt:lpstr>
      <vt:lpstr>莆田米粉-海南粉 莆田菜/海南菜：清淡</vt:lpstr>
      <vt:lpstr>海南话的历史</vt:lpstr>
      <vt:lpstr>海南话</vt:lpstr>
      <vt:lpstr>PowerPoint Presentation</vt:lpstr>
      <vt:lpstr>海南话</vt:lpstr>
      <vt:lpstr>分布地区 </vt:lpstr>
      <vt:lpstr>PowerPoint Presentation</vt:lpstr>
      <vt:lpstr>PowerPoint Presentation</vt:lpstr>
      <vt:lpstr>省力气的发音</vt:lpstr>
      <vt:lpstr>PowerPoint Presentation</vt:lpstr>
      <vt:lpstr>海南话的语声 海南话有八个声调 （普通话有四个声调）</vt:lpstr>
      <vt:lpstr>PowerPoint Presentation</vt:lpstr>
      <vt:lpstr>恭喜发财  [gong hhi hhuad sai]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Song: All night long-Lionel Richie</vt:lpstr>
      <vt:lpstr>PowerPoint Presentation</vt:lpstr>
      <vt:lpstr>海南粉  [hhai nam hhun]</vt:lpstr>
      <vt:lpstr>PowerPoint Presentation</vt:lpstr>
      <vt:lpstr>0 [leng]</vt:lpstr>
      <vt:lpstr>PowerPoint Presentation</vt:lpstr>
      <vt:lpstr>三， 四     Dah， Di</vt:lpstr>
      <vt:lpstr>PowerPoint Presentation</vt:lpstr>
      <vt:lpstr>学习简易海南话</vt:lpstr>
      <vt:lpstr>歌曲-久久不见久久见</vt:lpstr>
      <vt:lpstr>PowerPoint Presentation</vt:lpstr>
      <vt:lpstr>PowerPoint Presentation</vt:lpstr>
      <vt:lpstr>        歌曲-久久不见久久见 著名歌唱家汤子星 王丽达 演唱 </vt:lpstr>
      <vt:lpstr>歌曲-久久不见久久见 摇滚乐 </vt:lpstr>
      <vt:lpstr>Hainanese Song-"Long Time No See"-By Jackie Chan (Eng Sub)  海南歌-“久久不见，久久见”-成龙演唱 (英文字幕) </vt:lpstr>
      <vt:lpstr>复习  Revision     请您念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海南话第一课Hainanese Lesson One</dc:title>
  <dc:creator>Say Wei Foo</dc:creator>
  <cp:lastModifiedBy>Say Wei Foo</cp:lastModifiedBy>
  <cp:revision>5</cp:revision>
  <dcterms:created xsi:type="dcterms:W3CDTF">2020-09-15T10:24:19Z</dcterms:created>
  <dcterms:modified xsi:type="dcterms:W3CDTF">2020-09-15T10:54:28Z</dcterms:modified>
</cp:coreProperties>
</file>